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60.jpg" ContentType="image/jpg"/>
  <Override PartName="/ppt/media/image62.jpg" ContentType="image/jpg"/>
  <Override PartName="/ppt/media/image63.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80" r:id="rId6"/>
    <p:sldMasterId id="2147483697" r:id="rId7"/>
    <p:sldMasterId id="2147483711" r:id="rId8"/>
    <p:sldMasterId id="2147483778" r:id="rId9"/>
    <p:sldMasterId id="2147483798" r:id="rId10"/>
  </p:sldMasterIdLst>
  <p:notesMasterIdLst>
    <p:notesMasterId r:id="rId39"/>
  </p:notesMasterIdLst>
  <p:handoutMasterIdLst>
    <p:handoutMasterId r:id="rId40"/>
  </p:handoutMasterIdLst>
  <p:sldIdLst>
    <p:sldId id="985" r:id="rId11"/>
    <p:sldId id="443" r:id="rId12"/>
    <p:sldId id="437" r:id="rId13"/>
    <p:sldId id="1305" r:id="rId14"/>
    <p:sldId id="1286" r:id="rId15"/>
    <p:sldId id="1291" r:id="rId16"/>
    <p:sldId id="1306" r:id="rId17"/>
    <p:sldId id="1307" r:id="rId18"/>
    <p:sldId id="1301" r:id="rId19"/>
    <p:sldId id="1308" r:id="rId20"/>
    <p:sldId id="950" r:id="rId21"/>
    <p:sldId id="2119" r:id="rId22"/>
    <p:sldId id="4006" r:id="rId23"/>
    <p:sldId id="1874" r:id="rId24"/>
    <p:sldId id="1302" r:id="rId25"/>
    <p:sldId id="1303" r:id="rId26"/>
    <p:sldId id="2124" r:id="rId27"/>
    <p:sldId id="4011" r:id="rId28"/>
    <p:sldId id="4008" r:id="rId29"/>
    <p:sldId id="4010" r:id="rId30"/>
    <p:sldId id="2226" r:id="rId31"/>
    <p:sldId id="1976" r:id="rId32"/>
    <p:sldId id="4012" r:id="rId33"/>
    <p:sldId id="1304" r:id="rId34"/>
    <p:sldId id="279" r:id="rId35"/>
    <p:sldId id="281" r:id="rId36"/>
    <p:sldId id="2121" r:id="rId37"/>
    <p:sldId id="693" r:id="rId3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ndra Mendes, PhD CMPP" initials="SMPC" lastIdx="16" clrIdx="6"/>
  <p:cmAuthor id="1" name="Chris Twitty" initials="CT" lastIdx="2" clrIdx="0"/>
  <p:cmAuthor id="8" name="Algazi, Alain" initials="AA" lastIdx="5" clrIdx="7"/>
  <p:cmAuthor id="2" name="Keir Loiacono" initials="KL" lastIdx="17" clrIdx="1"/>
  <p:cmAuthor id="3" name="Daniel J. O'Connor" initials="DO" lastIdx="3" clrIdx="2"/>
  <p:cmAuthor id="4" name="Keir Loiacono" initials="KL [2]" lastIdx="2" clrIdx="3"/>
  <p:cmAuthor id="5" name="Daniel O'Connor" initials="DO" lastIdx="1" clrIdx="4"/>
  <p:cmAuthor id="6" name="Daniel O'Connor" initials="DO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16A"/>
    <a:srgbClr val="1785AF"/>
    <a:srgbClr val="C00000"/>
    <a:srgbClr val="18BB65"/>
    <a:srgbClr val="20CAF1"/>
    <a:srgbClr val="D1D1D1"/>
    <a:srgbClr val="F38E18"/>
    <a:srgbClr val="F273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30E76A-5C19-4CBC-9D07-CE8BBE289054}" v="23" dt="2021-11-29T19:26:08.577"/>
  </p1510:revLst>
</p1510:revInfo>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31" autoAdjust="0"/>
    <p:restoredTop sz="96357" autoAdjust="0"/>
  </p:normalViewPr>
  <p:slideViewPr>
    <p:cSldViewPr snapToGrid="0">
      <p:cViewPr varScale="1">
        <p:scale>
          <a:sx n="110" d="100"/>
          <a:sy n="110" d="100"/>
        </p:scale>
        <p:origin x="522" y="102"/>
      </p:cViewPr>
      <p:guideLst/>
    </p:cSldViewPr>
  </p:slideViewPr>
  <p:notesTextViewPr>
    <p:cViewPr>
      <p:scale>
        <a:sx n="3" d="2"/>
        <a:sy n="3" d="2"/>
      </p:scale>
      <p:origin x="0" y="0"/>
    </p:cViewPr>
  </p:notesTextViewPr>
  <p:sorterViewPr>
    <p:cViewPr varScale="1">
      <p:scale>
        <a:sx n="1" d="1"/>
        <a:sy n="1" d="1"/>
      </p:scale>
      <p:origin x="0" y="-15324"/>
    </p:cViewPr>
  </p:sorterViewPr>
  <p:notesViewPr>
    <p:cSldViewPr snapToGrid="0">
      <p:cViewPr varScale="1">
        <p:scale>
          <a:sx n="79" d="100"/>
          <a:sy n="79" d="100"/>
        </p:scale>
        <p:origin x="2728"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A07A273E-87E1-E841-A7B9-FBA64655ABAD}" type="datetimeFigureOut">
              <a:rPr lang="en-US" smtClean="0"/>
              <a:t>12/3/2021</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FCA2BAC2-25A3-4845-9EAF-B92924920A97}" type="slidenum">
              <a:rPr lang="en-US" smtClean="0"/>
              <a:t>‹#›</a:t>
            </a:fld>
            <a:endParaRPr lang="en-US"/>
          </a:p>
        </p:txBody>
      </p:sp>
    </p:spTree>
    <p:extLst>
      <p:ext uri="{BB962C8B-B14F-4D97-AF65-F5344CB8AC3E}">
        <p14:creationId xmlns:p14="http://schemas.microsoft.com/office/powerpoint/2010/main" val="829205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985FF942-EB00-4E20-946A-D6F7F22AD727}" type="datetimeFigureOut">
              <a:rPr lang="en-US" smtClean="0"/>
              <a:t>12/3/2021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5D0C94B2-A6E3-47A3-87F8-359AD4534F7B}" type="slidenum">
              <a:rPr lang="en-US" smtClean="0"/>
              <a:t>‹#›</a:t>
            </a:fld>
            <a:endParaRPr lang="en-US"/>
          </a:p>
        </p:txBody>
      </p:sp>
    </p:spTree>
    <p:extLst>
      <p:ext uri="{BB962C8B-B14F-4D97-AF65-F5344CB8AC3E}">
        <p14:creationId xmlns:p14="http://schemas.microsoft.com/office/powerpoint/2010/main" val="415251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0C94B2-A6E3-47A3-87F8-359AD4534F7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2405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5:notes"/>
          <p:cNvSpPr txBox="1">
            <a:spLocks noGrp="1"/>
          </p:cNvSpPr>
          <p:nvPr>
            <p:ph type="body" idx="1"/>
          </p:nvPr>
        </p:nvSpPr>
        <p:spPr>
          <a:xfrm>
            <a:off x="731520" y="4620577"/>
            <a:ext cx="5852160" cy="3780473"/>
          </a:xfrm>
          <a:prstGeom prst="rect">
            <a:avLst/>
          </a:prstGeom>
        </p:spPr>
        <p:txBody>
          <a:bodyPr spcFirstLastPara="1" wrap="square" lIns="96650" tIns="48312" rIns="96650" bIns="48312" anchor="t" anchorCtr="0">
            <a:noAutofit/>
          </a:bodyPr>
          <a:lstStyle/>
          <a:p>
            <a:r>
              <a:rPr lang="en-US" dirty="0"/>
              <a:t>We’re tracking many other immune correlates in the tumor &amp; periphery, hope to share soon</a:t>
            </a:r>
            <a:endParaRPr dirty="0"/>
          </a:p>
        </p:txBody>
      </p:sp>
      <p:sp>
        <p:nvSpPr>
          <p:cNvPr id="476" name="Google Shape;476;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59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in responding patients, </a:t>
            </a:r>
            <a:r>
              <a:rPr lang="en-US" dirty="0" err="1"/>
              <a:t>uninjected</a:t>
            </a:r>
            <a:r>
              <a:rPr lang="en-US" dirty="0"/>
              <a:t> lesions (shown in blue) responded in addition to the accessible lesions that were directly treated with TAVO-EP (shown in orange). These included cutaneous and LN lesions but also visceral disease in the kidney, lung, and liver.</a:t>
            </a:r>
          </a:p>
        </p:txBody>
      </p:sp>
      <p:sp>
        <p:nvSpPr>
          <p:cNvPr id="4" name="Slide Number Placeholder 3"/>
          <p:cNvSpPr>
            <a:spLocks noGrp="1"/>
          </p:cNvSpPr>
          <p:nvPr>
            <p:ph type="sldNum" sz="quarter" idx="5"/>
          </p:nvPr>
        </p:nvSpPr>
        <p:spPr/>
        <p:txBody>
          <a:bodyPr/>
          <a:lstStyle/>
          <a:p>
            <a:fld id="{5D0C94B2-A6E3-47A3-87F8-359AD4534F7B}" type="slidenum">
              <a:rPr lang="en-US" smtClean="0"/>
              <a:t>18</a:t>
            </a:fld>
            <a:endParaRPr lang="en-US"/>
          </a:p>
        </p:txBody>
      </p:sp>
    </p:spTree>
    <p:extLst>
      <p:ext uri="{BB962C8B-B14F-4D97-AF65-F5344CB8AC3E}">
        <p14:creationId xmlns:p14="http://schemas.microsoft.com/office/powerpoint/2010/main" val="1779821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I mentioned earlier, we have also been conducting a clinical study of the combination of TAVO-EP and </a:t>
            </a:r>
            <a:r>
              <a:rPr lang="en-US" sz="1000" dirty="0" err="1"/>
              <a:t>pembroliumab</a:t>
            </a:r>
            <a:r>
              <a:rPr lang="en-US" sz="1000" dirty="0"/>
              <a:t> in patients with previously treated metastatic TNBC and TAVO-EP, pembrolizumab and chemotherapy in patients with treatment-naïve metastatic TNBC. </a:t>
            </a:r>
          </a:p>
        </p:txBody>
      </p:sp>
      <p:sp>
        <p:nvSpPr>
          <p:cNvPr id="4" name="Slide Number Placeholder 3"/>
          <p:cNvSpPr>
            <a:spLocks noGrp="1"/>
          </p:cNvSpPr>
          <p:nvPr>
            <p:ph type="sldNum" sz="quarter" idx="5"/>
          </p:nvPr>
        </p:nvSpPr>
        <p:spPr/>
        <p:txBody>
          <a:bodyPr/>
          <a:lstStyle/>
          <a:p>
            <a:fld id="{5D0C94B2-A6E3-47A3-87F8-359AD4534F7B}" type="slidenum">
              <a:rPr lang="en-US" smtClean="0"/>
              <a:t>21</a:t>
            </a:fld>
            <a:endParaRPr lang="en-US"/>
          </a:p>
        </p:txBody>
      </p:sp>
    </p:spTree>
    <p:extLst>
      <p:ext uri="{BB962C8B-B14F-4D97-AF65-F5344CB8AC3E}">
        <p14:creationId xmlns:p14="http://schemas.microsoft.com/office/powerpoint/2010/main" val="1219909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I won’t go over the data for the overall study, I want to show you one case of a responding patient that was particularly exciting. This patient had disease progression on five prior lines of chemotherapy in the advanced, unresectable and metastatic setting. When she was enrolled into the Keynote-890 study, she had lung metastases and a large fungating chest wall mass that was causing significant decline in quality of life for the patient due to both the visual appearance of the lesion and the smell of the necrotic tissue. Following treatment with TAVO-EP and pembrolizumab, this patient had a deep response in chest wall lesion by the first tumor assessment 12 weeks after initiation of therapy, and by 24 weeks the lesion was almost completely resolved.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61-002-101</a:t>
            </a:r>
            <a:endParaRPr lang="en-US" dirty="0"/>
          </a:p>
        </p:txBody>
      </p:sp>
      <p:sp>
        <p:nvSpPr>
          <p:cNvPr id="4" name="Slide Number Placeholder 3"/>
          <p:cNvSpPr>
            <a:spLocks noGrp="1"/>
          </p:cNvSpPr>
          <p:nvPr>
            <p:ph type="sldNum" sz="quarter" idx="5"/>
          </p:nvPr>
        </p:nvSpPr>
        <p:spPr/>
        <p:txBody>
          <a:bodyPr/>
          <a:lstStyle/>
          <a:p>
            <a:fld id="{5D0C94B2-A6E3-47A3-87F8-359AD4534F7B}" type="slidenum">
              <a:rPr lang="en-US" smtClean="0"/>
              <a:t>22</a:t>
            </a:fld>
            <a:endParaRPr lang="en-US"/>
          </a:p>
        </p:txBody>
      </p:sp>
    </p:spTree>
    <p:extLst>
      <p:ext uri="{BB962C8B-B14F-4D97-AF65-F5344CB8AC3E}">
        <p14:creationId xmlns:p14="http://schemas.microsoft.com/office/powerpoint/2010/main" val="266168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0C94B2-A6E3-47A3-87F8-359AD4534F7B}" type="slidenum">
              <a:rPr lang="en-US" smtClean="0"/>
              <a:t>2</a:t>
            </a:fld>
            <a:endParaRPr lang="en-US"/>
          </a:p>
        </p:txBody>
      </p:sp>
    </p:spTree>
    <p:extLst>
      <p:ext uri="{BB962C8B-B14F-4D97-AF65-F5344CB8AC3E}">
        <p14:creationId xmlns:p14="http://schemas.microsoft.com/office/powerpoint/2010/main" val="32082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4254">
              <a:defRPr/>
            </a:pPr>
            <a:fld id="{D5ABCB66-2BA5-6647-91D0-8018B9AFFC9B}" type="slidenum">
              <a:rPr lang="en-US" sz="1300">
                <a:solidFill>
                  <a:prstClr val="black"/>
                </a:solidFill>
                <a:latin typeface="Calibri"/>
              </a:rPr>
              <a:pPr defTabSz="474254">
                <a:defRPr/>
              </a:pPr>
              <a:t>3</a:t>
            </a:fld>
            <a:endParaRPr lang="en-US" sz="1300">
              <a:solidFill>
                <a:prstClr val="black"/>
              </a:solidFill>
              <a:latin typeface="Calibri"/>
            </a:endParaRPr>
          </a:p>
        </p:txBody>
      </p:sp>
    </p:spTree>
    <p:extLst>
      <p:ext uri="{BB962C8B-B14F-4D97-AF65-F5344CB8AC3E}">
        <p14:creationId xmlns:p14="http://schemas.microsoft.com/office/powerpoint/2010/main" val="49278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Multisite across US, Canada, Australia</a:t>
            </a:r>
          </a:p>
        </p:txBody>
      </p:sp>
      <p:sp>
        <p:nvSpPr>
          <p:cNvPr id="4" name="Slide Number Placeholder 3"/>
          <p:cNvSpPr>
            <a:spLocks noGrp="1"/>
          </p:cNvSpPr>
          <p:nvPr>
            <p:ph type="sldNum" sz="quarter" idx="5"/>
          </p:nvPr>
        </p:nvSpPr>
        <p:spPr/>
        <p:txBody>
          <a:bodyPr/>
          <a:lstStyle/>
          <a:p>
            <a:fld id="{5D0C94B2-A6E3-47A3-87F8-359AD4534F7B}" type="slidenum">
              <a:rPr lang="en-US" smtClean="0"/>
              <a:t>11</a:t>
            </a:fld>
            <a:endParaRPr lang="en-US"/>
          </a:p>
        </p:txBody>
      </p:sp>
    </p:spTree>
    <p:extLst>
      <p:ext uri="{BB962C8B-B14F-4D97-AF65-F5344CB8AC3E}">
        <p14:creationId xmlns:p14="http://schemas.microsoft.com/office/powerpoint/2010/main" val="63567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0C94B2-A6E3-47A3-87F8-359AD4534F7B}" type="slidenum">
              <a:rPr lang="en-US" smtClean="0"/>
              <a:t>12</a:t>
            </a:fld>
            <a:endParaRPr lang="en-US"/>
          </a:p>
        </p:txBody>
      </p:sp>
    </p:spTree>
    <p:extLst>
      <p:ext uri="{BB962C8B-B14F-4D97-AF65-F5344CB8AC3E}">
        <p14:creationId xmlns:p14="http://schemas.microsoft.com/office/powerpoint/2010/main" val="1736642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in responding patients, </a:t>
            </a:r>
            <a:r>
              <a:rPr lang="en-US" dirty="0" err="1"/>
              <a:t>uninjected</a:t>
            </a:r>
            <a:r>
              <a:rPr lang="en-US" dirty="0"/>
              <a:t> lesions (shown in blue) responded in addition to the accessible lesions that were directly treated with TAVO-EP (shown in orange). These included cutaneous and LN lesions but also visceral disease in the kidney, lung, and liver.</a:t>
            </a:r>
          </a:p>
        </p:txBody>
      </p:sp>
      <p:sp>
        <p:nvSpPr>
          <p:cNvPr id="4" name="Slide Number Placeholder 3"/>
          <p:cNvSpPr>
            <a:spLocks noGrp="1"/>
          </p:cNvSpPr>
          <p:nvPr>
            <p:ph type="sldNum" sz="quarter" idx="5"/>
          </p:nvPr>
        </p:nvSpPr>
        <p:spPr/>
        <p:txBody>
          <a:bodyPr/>
          <a:lstStyle/>
          <a:p>
            <a:fld id="{5D0C94B2-A6E3-47A3-87F8-359AD4534F7B}" type="slidenum">
              <a:rPr lang="en-US" smtClean="0"/>
              <a:t>13</a:t>
            </a:fld>
            <a:endParaRPr lang="en-US"/>
          </a:p>
        </p:txBody>
      </p:sp>
    </p:spTree>
    <p:extLst>
      <p:ext uri="{BB962C8B-B14F-4D97-AF65-F5344CB8AC3E}">
        <p14:creationId xmlns:p14="http://schemas.microsoft.com/office/powerpoint/2010/main" val="400052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0C94B2-A6E3-47A3-87F8-359AD4534F7B}" type="slidenum">
              <a:rPr lang="en-US" smtClean="0"/>
              <a:t>14</a:t>
            </a:fld>
            <a:endParaRPr lang="en-US"/>
          </a:p>
        </p:txBody>
      </p:sp>
    </p:spTree>
    <p:extLst>
      <p:ext uri="{BB962C8B-B14F-4D97-AF65-F5344CB8AC3E}">
        <p14:creationId xmlns:p14="http://schemas.microsoft.com/office/powerpoint/2010/main" val="372615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5:notes"/>
          <p:cNvSpPr txBox="1">
            <a:spLocks noGrp="1"/>
          </p:cNvSpPr>
          <p:nvPr>
            <p:ph type="body" idx="1"/>
          </p:nvPr>
        </p:nvSpPr>
        <p:spPr>
          <a:xfrm>
            <a:off x="731520" y="4620577"/>
            <a:ext cx="5852160" cy="3780473"/>
          </a:xfrm>
          <a:prstGeom prst="rect">
            <a:avLst/>
          </a:prstGeom>
        </p:spPr>
        <p:txBody>
          <a:bodyPr spcFirstLastPara="1" wrap="square" lIns="96650" tIns="48312" rIns="96650" bIns="48312" anchor="t" anchorCtr="0">
            <a:noAutofit/>
          </a:bodyPr>
          <a:lstStyle/>
          <a:p>
            <a:endParaRPr/>
          </a:p>
        </p:txBody>
      </p:sp>
      <p:sp>
        <p:nvSpPr>
          <p:cNvPr id="476" name="Google Shape;476;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0432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5:notes"/>
          <p:cNvSpPr txBox="1">
            <a:spLocks noGrp="1"/>
          </p:cNvSpPr>
          <p:nvPr>
            <p:ph type="body" idx="1"/>
          </p:nvPr>
        </p:nvSpPr>
        <p:spPr>
          <a:xfrm>
            <a:off x="731520" y="4620577"/>
            <a:ext cx="5852160" cy="3780473"/>
          </a:xfrm>
          <a:prstGeom prst="rect">
            <a:avLst/>
          </a:prstGeom>
        </p:spPr>
        <p:txBody>
          <a:bodyPr spcFirstLastPara="1" wrap="square" lIns="96650" tIns="48312" rIns="96650" bIns="48312" anchor="t" anchorCtr="0">
            <a:noAutofit/>
          </a:bodyPr>
          <a:lstStyle/>
          <a:p>
            <a:r>
              <a:rPr lang="en-US" dirty="0"/>
              <a:t>We’re tracking many other immune correlates in the tumor &amp; periphery, hope to share soon</a:t>
            </a:r>
            <a:endParaRPr dirty="0"/>
          </a:p>
        </p:txBody>
      </p:sp>
      <p:sp>
        <p:nvSpPr>
          <p:cNvPr id="476" name="Google Shape;476;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2802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050" name="think-cell Slide" r:id="rId4" imgW="360" imgH="360" progId="TCLayout.ActiveDocument.1">
                  <p:embed/>
                </p:oleObj>
              </mc:Choice>
              <mc:Fallback>
                <p:oleObj name="think-cell Slide" r:id="rId4" imgW="360" imgH="360" progId="TCLayout.ActiveDocument.1">
                  <p:embed/>
                  <p:pic>
                    <p:nvPicPr>
                      <p:cNvPr id="4" name="Object 3"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title"/>
          </p:nvPr>
        </p:nvSpPr>
        <p:spPr>
          <a:xfrm>
            <a:off x="609600" y="274639"/>
            <a:ext cx="109728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460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6610354" y="2148715"/>
            <a:ext cx="5183716" cy="1538816"/>
          </a:xfrm>
          <a:prstGeom prst="rect">
            <a:avLst/>
          </a:prstGeom>
        </p:spPr>
        <p:txBody>
          <a:bodyPr vert="horz"/>
          <a:lstStyle>
            <a:lvl1pPr marL="0" indent="0">
              <a:lnSpc>
                <a:spcPct val="90000"/>
              </a:lnSpc>
              <a:buFontTx/>
              <a:buNone/>
              <a:defRPr b="0" i="0" baseline="0">
                <a:solidFill>
                  <a:schemeClr val="accent2"/>
                </a:solidFill>
                <a:latin typeface="Calibri Light"/>
                <a:cs typeface="Calibri Light"/>
              </a:defRPr>
            </a:lvl1pPr>
          </a:lstStyle>
          <a:p>
            <a:pPr lvl="0"/>
            <a:r>
              <a:rPr lang="en-US" dirty="0"/>
              <a:t>Click to Add Master Title</a:t>
            </a:r>
          </a:p>
        </p:txBody>
      </p:sp>
      <p:sp>
        <p:nvSpPr>
          <p:cNvPr id="12" name="Text Placeholder 10"/>
          <p:cNvSpPr>
            <a:spLocks noGrp="1"/>
          </p:cNvSpPr>
          <p:nvPr>
            <p:ph type="body" sz="quarter" idx="11" hasCustomPrompt="1"/>
          </p:nvPr>
        </p:nvSpPr>
        <p:spPr>
          <a:xfrm>
            <a:off x="6610354" y="3491705"/>
            <a:ext cx="5183716" cy="759148"/>
          </a:xfrm>
          <a:prstGeom prst="rect">
            <a:avLst/>
          </a:prstGeom>
        </p:spPr>
        <p:txBody>
          <a:bodyPr vert="horz"/>
          <a:lstStyle>
            <a:lvl1pPr marL="0" indent="0">
              <a:lnSpc>
                <a:spcPct val="90000"/>
              </a:lnSpc>
              <a:buFontTx/>
              <a:buNone/>
              <a:defRPr sz="2500" b="0" i="0" baseline="0">
                <a:solidFill>
                  <a:srgbClr val="FFFFFF"/>
                </a:solidFill>
                <a:latin typeface="Calibri Light"/>
                <a:cs typeface="Calibri Light"/>
              </a:defRPr>
            </a:lvl1pPr>
          </a:lstStyle>
          <a:p>
            <a:pPr lvl="0"/>
            <a:r>
              <a:rPr lang="en-US" dirty="0"/>
              <a:t>Presentation Subhead</a:t>
            </a:r>
          </a:p>
        </p:txBody>
      </p:sp>
      <p:sp>
        <p:nvSpPr>
          <p:cNvPr id="13" name="Text Placeholder 10"/>
          <p:cNvSpPr>
            <a:spLocks noGrp="1"/>
          </p:cNvSpPr>
          <p:nvPr>
            <p:ph type="body" sz="quarter" idx="12" hasCustomPrompt="1"/>
          </p:nvPr>
        </p:nvSpPr>
        <p:spPr>
          <a:xfrm>
            <a:off x="6610354" y="4636165"/>
            <a:ext cx="5183716" cy="759148"/>
          </a:xfrm>
          <a:prstGeom prst="rect">
            <a:avLst/>
          </a:prstGeom>
        </p:spPr>
        <p:txBody>
          <a:bodyPr vert="horz"/>
          <a:lstStyle>
            <a:lvl1pPr marL="0" indent="0">
              <a:lnSpc>
                <a:spcPct val="90000"/>
              </a:lnSpc>
              <a:buFontTx/>
              <a:buNone/>
              <a:defRPr sz="2000" b="0" i="0" baseline="0">
                <a:solidFill>
                  <a:schemeClr val="bg1"/>
                </a:solidFill>
                <a:latin typeface="Calibri Light"/>
                <a:cs typeface="Calibri Light"/>
              </a:defRPr>
            </a:lvl1pPr>
          </a:lstStyle>
          <a:p>
            <a:pPr lvl="0"/>
            <a:r>
              <a:rPr lang="en-US" dirty="0"/>
              <a:t>Date  |  Presenter</a:t>
            </a:r>
          </a:p>
        </p:txBody>
      </p:sp>
      <p:sp>
        <p:nvSpPr>
          <p:cNvPr id="14" name="Text Placeholder 10"/>
          <p:cNvSpPr>
            <a:spLocks noGrp="1"/>
          </p:cNvSpPr>
          <p:nvPr>
            <p:ph type="body" sz="quarter" idx="13" hasCustomPrompt="1"/>
          </p:nvPr>
        </p:nvSpPr>
        <p:spPr>
          <a:xfrm>
            <a:off x="796025" y="6014126"/>
            <a:ext cx="5183716" cy="759148"/>
          </a:xfrm>
          <a:prstGeom prst="rect">
            <a:avLst/>
          </a:prstGeom>
        </p:spPr>
        <p:txBody>
          <a:bodyPr vert="horz"/>
          <a:lstStyle>
            <a:lvl1pPr marL="0" indent="0" algn="ctr">
              <a:lnSpc>
                <a:spcPct val="90000"/>
              </a:lnSpc>
              <a:buFontTx/>
              <a:buNone/>
              <a:defRPr sz="1500" b="0" i="0" baseline="0">
                <a:solidFill>
                  <a:schemeClr val="tx1">
                    <a:lumMod val="50000"/>
                    <a:lumOff val="50000"/>
                  </a:schemeClr>
                </a:solidFill>
                <a:latin typeface="Calibri Light"/>
                <a:cs typeface="Calibri Light"/>
              </a:defRPr>
            </a:lvl1pPr>
          </a:lstStyle>
          <a:p>
            <a:pPr lvl="0"/>
            <a:r>
              <a:rPr lang="en-US" dirty="0"/>
              <a:t>December 2017  |  NASDAQ:ONCS</a:t>
            </a:r>
          </a:p>
        </p:txBody>
      </p:sp>
    </p:spTree>
    <p:extLst>
      <p:ext uri="{BB962C8B-B14F-4D97-AF65-F5344CB8AC3E}">
        <p14:creationId xmlns:p14="http://schemas.microsoft.com/office/powerpoint/2010/main" val="561056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619665" y="1867924"/>
            <a:ext cx="5149851" cy="1401233"/>
          </a:xfrm>
          <a:prstGeom prst="rect">
            <a:avLst/>
          </a:prstGeom>
        </p:spPr>
        <p:txBody>
          <a:bodyPr vert="horz"/>
          <a:lstStyle>
            <a:lvl1pPr marL="0" indent="0">
              <a:lnSpc>
                <a:spcPct val="90000"/>
              </a:lnSpc>
              <a:buFontTx/>
              <a:buNone/>
              <a:defRPr sz="3500" b="0" i="0">
                <a:solidFill>
                  <a:schemeClr val="bg1"/>
                </a:solidFill>
                <a:latin typeface="Calibri Light"/>
                <a:cs typeface="Calibri Light"/>
              </a:defRPr>
            </a:lvl1pPr>
          </a:lstStyle>
          <a:p>
            <a:pPr lvl="0"/>
            <a:r>
              <a:rPr lang="en-US" dirty="0"/>
              <a:t>Click to edit Master text style</a:t>
            </a:r>
          </a:p>
        </p:txBody>
      </p:sp>
      <p:sp>
        <p:nvSpPr>
          <p:cNvPr id="13" name="Text Placeholder 11"/>
          <p:cNvSpPr>
            <a:spLocks noGrp="1"/>
          </p:cNvSpPr>
          <p:nvPr>
            <p:ph type="body" sz="quarter" idx="11" hasCustomPrompt="1"/>
          </p:nvPr>
        </p:nvSpPr>
        <p:spPr>
          <a:xfrm>
            <a:off x="619665" y="3291930"/>
            <a:ext cx="5149851" cy="1401233"/>
          </a:xfrm>
          <a:prstGeom prst="rect">
            <a:avLst/>
          </a:prstGeom>
        </p:spPr>
        <p:txBody>
          <a:bodyPr vert="horz"/>
          <a:lstStyle>
            <a:lvl1pPr marL="0" indent="0">
              <a:buFontTx/>
              <a:buNone/>
              <a:defRPr sz="2500" b="0" i="0" baseline="0">
                <a:solidFill>
                  <a:schemeClr val="bg1"/>
                </a:solidFill>
                <a:latin typeface="Calibri Light"/>
                <a:cs typeface="Calibri Light"/>
              </a:defRPr>
            </a:lvl1pPr>
          </a:lstStyle>
          <a:p>
            <a:pPr lvl="0"/>
            <a:r>
              <a:rPr lang="en-US" dirty="0"/>
              <a:t>DIVIDER SUBHEAD</a:t>
            </a:r>
          </a:p>
        </p:txBody>
      </p:sp>
    </p:spTree>
    <p:extLst>
      <p:ext uri="{BB962C8B-B14F-4D97-AF65-F5344CB8AC3E}">
        <p14:creationId xmlns:p14="http://schemas.microsoft.com/office/powerpoint/2010/main" val="173274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421E-00A5-4575-B315-56BE5CF2281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6CF61951-4EFD-4394-8B70-0A0A9834EE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8240"/>
          <a:stretch/>
        </p:blipFill>
        <p:spPr>
          <a:xfrm>
            <a:off x="6497553" y="1332647"/>
            <a:ext cx="5560194" cy="3522382"/>
          </a:xfrm>
          <a:prstGeom prst="rect">
            <a:avLst/>
          </a:prstGeom>
        </p:spPr>
      </p:pic>
      <p:sp>
        <p:nvSpPr>
          <p:cNvPr id="4" name="Content Placeholder 2">
            <a:extLst>
              <a:ext uri="{FF2B5EF4-FFF2-40B4-BE49-F238E27FC236}">
                <a16:creationId xmlns:a16="http://schemas.microsoft.com/office/drawing/2014/main" id="{5EAA0318-45E3-4502-9913-E1C0746FD4AA}"/>
              </a:ext>
            </a:extLst>
          </p:cNvPr>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2218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598676" y="88916"/>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0F416A"/>
              </a:buClr>
              <a:buSzPts val="3200"/>
              <a:buFont typeface="Calibri"/>
              <a:buNone/>
              <a:defRPr sz="3200" b="1" i="0" u="none" strike="noStrike" cap="none">
                <a:solidFill>
                  <a:srgbClr val="0F416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65645" algn="l" rtl="0">
              <a:spcBef>
                <a:spcPts val="747"/>
              </a:spcBef>
              <a:spcAft>
                <a:spcPts val="0"/>
              </a:spcAft>
              <a:buClr>
                <a:srgbClr val="F9BA4B"/>
              </a:buClr>
              <a:buSzPts val="3733"/>
              <a:buFont typeface="Arial"/>
              <a:buChar char="•"/>
              <a:defRPr sz="3733" b="0" i="0" u="none" strike="noStrike" cap="none">
                <a:solidFill>
                  <a:srgbClr val="535353"/>
                </a:solidFill>
                <a:latin typeface="Calibri"/>
                <a:ea typeface="Calibri"/>
                <a:cs typeface="Calibri"/>
                <a:sym typeface="Calibri"/>
              </a:defRPr>
            </a:lvl1pPr>
            <a:lvl2pPr marL="914400" marR="0" lvl="1" indent="-448754" algn="l" rtl="0">
              <a:spcBef>
                <a:spcPts val="693"/>
              </a:spcBef>
              <a:spcAft>
                <a:spcPts val="0"/>
              </a:spcAft>
              <a:buClr>
                <a:srgbClr val="F9A84B"/>
              </a:buClr>
              <a:buSzPts val="3467"/>
              <a:buFont typeface="Arial"/>
              <a:buChar char="–"/>
              <a:defRPr sz="3466" b="0" i="0" u="none" strike="noStrike" cap="none">
                <a:solidFill>
                  <a:srgbClr val="535353"/>
                </a:solidFill>
                <a:latin typeface="Calibri"/>
                <a:ea typeface="Calibri"/>
                <a:cs typeface="Calibri"/>
                <a:sym typeface="Calibri"/>
              </a:defRPr>
            </a:lvl2pPr>
            <a:lvl3pPr marL="1371600" marR="0" lvl="2" indent="-414845" algn="l" rtl="0">
              <a:spcBef>
                <a:spcPts val="587"/>
              </a:spcBef>
              <a:spcAft>
                <a:spcPts val="0"/>
              </a:spcAft>
              <a:buClr>
                <a:srgbClr val="F9A84B"/>
              </a:buClr>
              <a:buSzPts val="2933"/>
              <a:buFont typeface="Arial"/>
              <a:buChar char="•"/>
              <a:defRPr sz="2933" b="0" i="0" u="none" strike="noStrike" cap="none">
                <a:solidFill>
                  <a:srgbClr val="535353"/>
                </a:solidFill>
                <a:latin typeface="Calibri"/>
                <a:ea typeface="Calibri"/>
                <a:cs typeface="Calibri"/>
                <a:sym typeface="Calibri"/>
              </a:defRPr>
            </a:lvl3pPr>
            <a:lvl4pPr marL="1828800" marR="0" lvl="3" indent="-381000" algn="l" rtl="0">
              <a:spcBef>
                <a:spcPts val="480"/>
              </a:spcBef>
              <a:spcAft>
                <a:spcPts val="0"/>
              </a:spcAft>
              <a:buClr>
                <a:srgbClr val="F9A84B"/>
              </a:buClr>
              <a:buSzPts val="2400"/>
              <a:buFont typeface="Arial"/>
              <a:buChar char="–"/>
              <a:defRPr sz="2400" b="0" i="0" u="none" strike="noStrike" cap="none">
                <a:solidFill>
                  <a:srgbClr val="535353"/>
                </a:solidFill>
                <a:latin typeface="Calibri"/>
                <a:ea typeface="Calibri"/>
                <a:cs typeface="Calibri"/>
                <a:sym typeface="Calibri"/>
              </a:defRPr>
            </a:lvl4pPr>
            <a:lvl5pPr marL="2286000" marR="0" lvl="4" indent="-364045" algn="l" rtl="0">
              <a:spcBef>
                <a:spcPts val="427"/>
              </a:spcBef>
              <a:spcAft>
                <a:spcPts val="0"/>
              </a:spcAft>
              <a:buClr>
                <a:srgbClr val="F9A84B"/>
              </a:buClr>
              <a:buSzPts val="2133"/>
              <a:buFont typeface="Arial"/>
              <a:buChar char="»"/>
              <a:defRPr sz="2133" b="0" i="0" u="none" strike="noStrike" cap="none">
                <a:solidFill>
                  <a:srgbClr val="535353"/>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2" name="Google Shape;52;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65645" algn="l" rtl="0">
              <a:spcBef>
                <a:spcPts val="747"/>
              </a:spcBef>
              <a:spcAft>
                <a:spcPts val="0"/>
              </a:spcAft>
              <a:buClr>
                <a:srgbClr val="F9BA4B"/>
              </a:buClr>
              <a:buSzPts val="3733"/>
              <a:buFont typeface="Arial"/>
              <a:buChar char="•"/>
              <a:defRPr sz="3733" b="0" i="0" u="none" strike="noStrike" cap="none">
                <a:solidFill>
                  <a:srgbClr val="535353"/>
                </a:solidFill>
                <a:latin typeface="Calibri"/>
                <a:ea typeface="Calibri"/>
                <a:cs typeface="Calibri"/>
                <a:sym typeface="Calibri"/>
              </a:defRPr>
            </a:lvl1pPr>
            <a:lvl2pPr marL="914400" marR="0" lvl="1" indent="-448754" algn="l" rtl="0">
              <a:spcBef>
                <a:spcPts val="693"/>
              </a:spcBef>
              <a:spcAft>
                <a:spcPts val="0"/>
              </a:spcAft>
              <a:buClr>
                <a:srgbClr val="F9A84B"/>
              </a:buClr>
              <a:buSzPts val="3467"/>
              <a:buFont typeface="Arial"/>
              <a:buChar char="–"/>
              <a:defRPr sz="3466" b="0" i="0" u="none" strike="noStrike" cap="none">
                <a:solidFill>
                  <a:srgbClr val="535353"/>
                </a:solidFill>
                <a:latin typeface="Calibri"/>
                <a:ea typeface="Calibri"/>
                <a:cs typeface="Calibri"/>
                <a:sym typeface="Calibri"/>
              </a:defRPr>
            </a:lvl2pPr>
            <a:lvl3pPr marL="1371600" marR="0" lvl="2" indent="-414845" algn="l" rtl="0">
              <a:spcBef>
                <a:spcPts val="587"/>
              </a:spcBef>
              <a:spcAft>
                <a:spcPts val="0"/>
              </a:spcAft>
              <a:buClr>
                <a:srgbClr val="F9A84B"/>
              </a:buClr>
              <a:buSzPts val="2933"/>
              <a:buFont typeface="Arial"/>
              <a:buChar char="•"/>
              <a:defRPr sz="2933" b="0" i="0" u="none" strike="noStrike" cap="none">
                <a:solidFill>
                  <a:srgbClr val="535353"/>
                </a:solidFill>
                <a:latin typeface="Calibri"/>
                <a:ea typeface="Calibri"/>
                <a:cs typeface="Calibri"/>
                <a:sym typeface="Calibri"/>
              </a:defRPr>
            </a:lvl3pPr>
            <a:lvl4pPr marL="1828800" marR="0" lvl="3" indent="-381000" algn="l" rtl="0">
              <a:spcBef>
                <a:spcPts val="480"/>
              </a:spcBef>
              <a:spcAft>
                <a:spcPts val="0"/>
              </a:spcAft>
              <a:buClr>
                <a:srgbClr val="F9A84B"/>
              </a:buClr>
              <a:buSzPts val="2400"/>
              <a:buFont typeface="Arial"/>
              <a:buChar char="–"/>
              <a:defRPr sz="2400" b="0" i="0" u="none" strike="noStrike" cap="none">
                <a:solidFill>
                  <a:srgbClr val="535353"/>
                </a:solidFill>
                <a:latin typeface="Calibri"/>
                <a:ea typeface="Calibri"/>
                <a:cs typeface="Calibri"/>
                <a:sym typeface="Calibri"/>
              </a:defRPr>
            </a:lvl4pPr>
            <a:lvl5pPr marL="2286000" marR="0" lvl="4" indent="-364045" algn="l" rtl="0">
              <a:spcBef>
                <a:spcPts val="427"/>
              </a:spcBef>
              <a:spcAft>
                <a:spcPts val="0"/>
              </a:spcAft>
              <a:buClr>
                <a:srgbClr val="F9A84B"/>
              </a:buClr>
              <a:buSzPts val="2133"/>
              <a:buFont typeface="Arial"/>
              <a:buChar char="»"/>
              <a:defRPr sz="2133" b="0" i="0" u="none" strike="noStrike" cap="none">
                <a:solidFill>
                  <a:srgbClr val="535353"/>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3" name="Google Shape;53;p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prstClr val="black"/>
              </a:solidFill>
            </a:endParaRPr>
          </a:p>
        </p:txBody>
      </p:sp>
      <p:sp>
        <p:nvSpPr>
          <p:cNvPr id="54" name="Google Shape;54;p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prstClr val="black"/>
              </a:solidFill>
            </a:endParaRPr>
          </a:p>
        </p:txBody>
      </p:sp>
      <p:sp>
        <p:nvSpPr>
          <p:cNvPr id="55" name="Google Shape;55;p1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a:solidFill>
                  <a:prstClr val="black"/>
                </a:solidFill>
              </a:rPr>
              <a:pPr/>
              <a:t>‹#›</a:t>
            </a:fld>
            <a:endParaRPr>
              <a:solidFill>
                <a:prstClr val="black"/>
              </a:solidFill>
            </a:endParaRPr>
          </a:p>
        </p:txBody>
      </p:sp>
    </p:spTree>
    <p:extLst>
      <p:ext uri="{BB962C8B-B14F-4D97-AF65-F5344CB8AC3E}">
        <p14:creationId xmlns:p14="http://schemas.microsoft.com/office/powerpoint/2010/main" val="3555682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689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526F4F-F62F-43CF-A05F-D5BA0070FAD4}"/>
              </a:ext>
            </a:extLst>
          </p:cNvPr>
          <p:cNvSpPr>
            <a:spLocks noGrp="1"/>
          </p:cNvSpPr>
          <p:nvPr>
            <p:ph type="title" hasCustomPrompt="1"/>
          </p:nvPr>
        </p:nvSpPr>
        <p:spPr>
          <a:xfrm>
            <a:off x="155448" y="173736"/>
            <a:ext cx="10972800" cy="1010487"/>
          </a:xfrm>
          <a:prstGeom prst="rect">
            <a:avLst/>
          </a:prstGeom>
        </p:spPr>
        <p:txBody>
          <a:bodyPr anchor="ctr"/>
          <a:lstStyle>
            <a:lvl1pPr algn="l">
              <a:defRPr sz="2800" b="1" i="0">
                <a:latin typeface="+mn-lt"/>
                <a:cs typeface="Avenir Next Regular"/>
              </a:defRPr>
            </a:lvl1pPr>
          </a:lstStyle>
          <a:p>
            <a:r>
              <a:rPr lang="en-US" dirty="0"/>
              <a:t>CLICK TO EDIT MASTER TITLE STYLE</a:t>
            </a:r>
          </a:p>
        </p:txBody>
      </p:sp>
    </p:spTree>
    <p:extLst>
      <p:ext uri="{BB962C8B-B14F-4D97-AF65-F5344CB8AC3E}">
        <p14:creationId xmlns:p14="http://schemas.microsoft.com/office/powerpoint/2010/main" val="1304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93025" y="2148713"/>
            <a:ext cx="5183716" cy="1538816"/>
          </a:xfrm>
          <a:prstGeom prst="rect">
            <a:avLst/>
          </a:prstGeom>
        </p:spPr>
        <p:txBody>
          <a:bodyPr vert="horz"/>
          <a:lstStyle>
            <a:lvl1pPr marL="0" indent="0">
              <a:lnSpc>
                <a:spcPct val="90000"/>
              </a:lnSpc>
              <a:buFontTx/>
              <a:buNone/>
              <a:defRPr b="0" i="0" baseline="0">
                <a:solidFill>
                  <a:srgbClr val="0F416A"/>
                </a:solidFill>
                <a:latin typeface="Calibri Light"/>
                <a:cs typeface="Calibri Light"/>
              </a:defRPr>
            </a:lvl1pPr>
          </a:lstStyle>
          <a:p>
            <a:pPr lvl="0"/>
            <a:r>
              <a:rPr lang="en-US" dirty="0"/>
              <a:t>Click to Add Master Title</a:t>
            </a:r>
          </a:p>
        </p:txBody>
      </p:sp>
      <p:sp>
        <p:nvSpPr>
          <p:cNvPr id="12" name="Text Placeholder 10"/>
          <p:cNvSpPr>
            <a:spLocks noGrp="1"/>
          </p:cNvSpPr>
          <p:nvPr>
            <p:ph type="body" sz="quarter" idx="11" hasCustomPrompt="1"/>
          </p:nvPr>
        </p:nvSpPr>
        <p:spPr>
          <a:xfrm>
            <a:off x="193025" y="3491703"/>
            <a:ext cx="5183716" cy="759148"/>
          </a:xfrm>
          <a:prstGeom prst="rect">
            <a:avLst/>
          </a:prstGeom>
        </p:spPr>
        <p:txBody>
          <a:bodyPr vert="horz"/>
          <a:lstStyle>
            <a:lvl1pPr marL="0" indent="0">
              <a:lnSpc>
                <a:spcPct val="90000"/>
              </a:lnSpc>
              <a:buFontTx/>
              <a:buNone/>
              <a:defRPr sz="2667" b="0" i="0" baseline="0">
                <a:solidFill>
                  <a:srgbClr val="FFFFFF"/>
                </a:solidFill>
                <a:latin typeface="Calibri Light"/>
                <a:cs typeface="Calibri Light"/>
              </a:defRPr>
            </a:lvl1pPr>
          </a:lstStyle>
          <a:p>
            <a:pPr lvl="0"/>
            <a:r>
              <a:rPr lang="en-US" dirty="0"/>
              <a:t>Presentation Subhead</a:t>
            </a:r>
          </a:p>
        </p:txBody>
      </p:sp>
      <p:sp>
        <p:nvSpPr>
          <p:cNvPr id="13" name="Text Placeholder 10"/>
          <p:cNvSpPr>
            <a:spLocks noGrp="1"/>
          </p:cNvSpPr>
          <p:nvPr>
            <p:ph type="body" sz="quarter" idx="12" hasCustomPrompt="1"/>
          </p:nvPr>
        </p:nvSpPr>
        <p:spPr>
          <a:xfrm>
            <a:off x="193025" y="4636163"/>
            <a:ext cx="5183716" cy="759148"/>
          </a:xfrm>
          <a:prstGeom prst="rect">
            <a:avLst/>
          </a:prstGeom>
        </p:spPr>
        <p:txBody>
          <a:bodyPr vert="horz"/>
          <a:lstStyle>
            <a:lvl1pPr marL="0" indent="0">
              <a:lnSpc>
                <a:spcPct val="90000"/>
              </a:lnSpc>
              <a:buFontTx/>
              <a:buNone/>
              <a:defRPr sz="2133" b="0" i="0" baseline="0">
                <a:solidFill>
                  <a:schemeClr val="bg1"/>
                </a:solidFill>
                <a:latin typeface="Calibri Light"/>
                <a:cs typeface="Calibri Light"/>
              </a:defRPr>
            </a:lvl1pPr>
          </a:lstStyle>
          <a:p>
            <a:pPr lvl="0"/>
            <a:r>
              <a:rPr lang="en-US" dirty="0"/>
              <a:t>Date  |  Presenter</a:t>
            </a:r>
          </a:p>
        </p:txBody>
      </p:sp>
      <p:sp>
        <p:nvSpPr>
          <p:cNvPr id="14" name="Text Placeholder 10"/>
          <p:cNvSpPr>
            <a:spLocks noGrp="1"/>
          </p:cNvSpPr>
          <p:nvPr>
            <p:ph type="body" sz="quarter" idx="13" hasCustomPrompt="1"/>
          </p:nvPr>
        </p:nvSpPr>
        <p:spPr>
          <a:xfrm>
            <a:off x="796022" y="6014125"/>
            <a:ext cx="5183716" cy="759148"/>
          </a:xfrm>
          <a:prstGeom prst="rect">
            <a:avLst/>
          </a:prstGeom>
        </p:spPr>
        <p:txBody>
          <a:bodyPr vert="horz"/>
          <a:lstStyle>
            <a:lvl1pPr marL="0" indent="0" algn="ctr">
              <a:lnSpc>
                <a:spcPct val="90000"/>
              </a:lnSpc>
              <a:buFontTx/>
              <a:buNone/>
              <a:defRPr sz="1600" b="0" i="0" baseline="0">
                <a:solidFill>
                  <a:schemeClr val="tx1">
                    <a:lumMod val="50000"/>
                    <a:lumOff val="50000"/>
                  </a:schemeClr>
                </a:solidFill>
                <a:latin typeface="Calibri Light"/>
                <a:cs typeface="Calibri Light"/>
              </a:defRPr>
            </a:lvl1pPr>
          </a:lstStyle>
          <a:p>
            <a:pPr lvl="0"/>
            <a:r>
              <a:rPr lang="en-US" dirty="0"/>
              <a:t>December 2017  |  NASDAQ:ONCS</a:t>
            </a:r>
          </a:p>
        </p:txBody>
      </p:sp>
    </p:spTree>
    <p:extLst>
      <p:ext uri="{BB962C8B-B14F-4D97-AF65-F5344CB8AC3E}">
        <p14:creationId xmlns:p14="http://schemas.microsoft.com/office/powerpoint/2010/main" val="3163390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189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ext Placeholder 10"/>
          <p:cNvSpPr>
            <a:spLocks noGrp="1"/>
          </p:cNvSpPr>
          <p:nvPr>
            <p:ph type="body" sz="quarter" idx="12" hasCustomPrompt="1"/>
          </p:nvPr>
        </p:nvSpPr>
        <p:spPr>
          <a:xfrm>
            <a:off x="1277693" y="4594122"/>
            <a:ext cx="5183716" cy="759148"/>
          </a:xfrm>
          <a:prstGeom prst="rect">
            <a:avLst/>
          </a:prstGeom>
        </p:spPr>
        <p:txBody>
          <a:bodyPr vert="horz"/>
          <a:lstStyle>
            <a:lvl1pPr marL="0" indent="0">
              <a:lnSpc>
                <a:spcPct val="90000"/>
              </a:lnSpc>
              <a:buFontTx/>
              <a:buNone/>
              <a:defRPr sz="2133" b="0" i="0" baseline="0">
                <a:solidFill>
                  <a:schemeClr val="bg1"/>
                </a:solidFill>
                <a:latin typeface="Calibri Light"/>
                <a:cs typeface="Calibri Light"/>
              </a:defRPr>
            </a:lvl1pPr>
          </a:lstStyle>
          <a:p>
            <a:pPr lvl="0"/>
            <a:r>
              <a:rPr lang="en-US" dirty="0"/>
              <a:t>Date  |  Presenter</a:t>
            </a:r>
          </a:p>
        </p:txBody>
      </p:sp>
      <p:sp>
        <p:nvSpPr>
          <p:cNvPr id="14" name="Text Placeholder 10"/>
          <p:cNvSpPr>
            <a:spLocks noGrp="1"/>
          </p:cNvSpPr>
          <p:nvPr>
            <p:ph type="body" sz="quarter" idx="13" hasCustomPrompt="1"/>
          </p:nvPr>
        </p:nvSpPr>
        <p:spPr>
          <a:xfrm>
            <a:off x="4769587" y="6033139"/>
            <a:ext cx="5183716" cy="759148"/>
          </a:xfrm>
          <a:prstGeom prst="rect">
            <a:avLst/>
          </a:prstGeom>
        </p:spPr>
        <p:txBody>
          <a:bodyPr vert="horz"/>
          <a:lstStyle>
            <a:lvl1pPr marL="0" indent="0" algn="ctr">
              <a:lnSpc>
                <a:spcPct val="90000"/>
              </a:lnSpc>
              <a:buFontTx/>
              <a:buNone/>
              <a:defRPr sz="1600" b="0" i="0" baseline="0">
                <a:solidFill>
                  <a:schemeClr val="tx1">
                    <a:lumMod val="50000"/>
                    <a:lumOff val="50000"/>
                  </a:schemeClr>
                </a:solidFill>
                <a:latin typeface="Calibri Light"/>
                <a:cs typeface="Calibri Light"/>
              </a:defRPr>
            </a:lvl1pPr>
          </a:lstStyle>
          <a:p>
            <a:pPr lvl="0"/>
            <a:r>
              <a:rPr lang="en-US" dirty="0"/>
              <a:t>December 2017  |  NASDAQ:ONCS</a:t>
            </a:r>
          </a:p>
        </p:txBody>
      </p:sp>
      <p:cxnSp>
        <p:nvCxnSpPr>
          <p:cNvPr id="6" name="Straight Connector 5">
            <a:extLst>
              <a:ext uri="{FF2B5EF4-FFF2-40B4-BE49-F238E27FC236}">
                <a16:creationId xmlns:a16="http://schemas.microsoft.com/office/drawing/2014/main" id="{799B34C4-C077-4352-B7F3-90673EC2D98A}"/>
              </a:ext>
            </a:extLst>
          </p:cNvPr>
          <p:cNvCxnSpPr>
            <a:cxnSpLocks/>
          </p:cNvCxnSpPr>
          <p:nvPr/>
        </p:nvCxnSpPr>
        <p:spPr>
          <a:xfrm>
            <a:off x="5566279" y="5666878"/>
            <a:ext cx="3590333" cy="1"/>
          </a:xfrm>
          <a:prstGeom prst="line">
            <a:avLst/>
          </a:prstGeom>
          <a:ln>
            <a:solidFill>
              <a:srgbClr val="0F41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567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E969-5417-4FD6-94A5-20D14AC395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5464FF-0E7E-44D2-A30E-EF5BDB4D3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68337A-0C15-4D6D-BA4E-5B38A122CC7D}"/>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5" name="Footer Placeholder 4">
            <a:extLst>
              <a:ext uri="{FF2B5EF4-FFF2-40B4-BE49-F238E27FC236}">
                <a16:creationId xmlns:a16="http://schemas.microsoft.com/office/drawing/2014/main" id="{FACE0D0A-565A-4F03-8F22-35523C9BEE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4844C5-9A86-479E-9679-7C8E2D8881C8}"/>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274373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Line Headline">
    <p:spTree>
      <p:nvGrpSpPr>
        <p:cNvPr id="1" name=""/>
        <p:cNvGrpSpPr/>
        <p:nvPr/>
      </p:nvGrpSpPr>
      <p:grpSpPr>
        <a:xfrm>
          <a:off x="0" y="0"/>
          <a:ext cx="0" cy="0"/>
          <a:chOff x="0" y="0"/>
          <a:chExt cx="0" cy="0"/>
        </a:xfrm>
      </p:grpSpPr>
      <p:sp>
        <p:nvSpPr>
          <p:cNvPr id="5"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609600" y="133539"/>
            <a:ext cx="10972800" cy="1143000"/>
          </a:xfrm>
        </p:spPr>
        <p:txBody>
          <a:bodyPr anchor="t" anchorCtr="0">
            <a:normAutofit/>
          </a:bodyPr>
          <a:lstStyle>
            <a:lvl1pPr>
              <a:lnSpc>
                <a:spcPct val="90000"/>
              </a:lnSpc>
              <a:defRPr sz="4000"/>
            </a:lvl1pPr>
          </a:lstStyle>
          <a:p>
            <a:r>
              <a:rPr lang="en-US" dirty="0"/>
              <a:t>Click to edit Master title style</a:t>
            </a:r>
            <a:br>
              <a:rPr lang="en-US" dirty="0"/>
            </a:br>
            <a:r>
              <a:rPr lang="en-US" dirty="0"/>
              <a:t>2 line headline</a:t>
            </a:r>
          </a:p>
        </p:txBody>
      </p:sp>
    </p:spTree>
    <p:extLst>
      <p:ext uri="{BB962C8B-B14F-4D97-AF65-F5344CB8AC3E}">
        <p14:creationId xmlns:p14="http://schemas.microsoft.com/office/powerpoint/2010/main" val="336548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C969-A893-4669-A2E2-9A16907B4B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AEA517-1223-4CB8-B8AF-DD7FC1C6A0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27BF8-2BAF-4124-A20E-BC583EEF551D}"/>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5" name="Footer Placeholder 4">
            <a:extLst>
              <a:ext uri="{FF2B5EF4-FFF2-40B4-BE49-F238E27FC236}">
                <a16:creationId xmlns:a16="http://schemas.microsoft.com/office/drawing/2014/main" id="{99702EEB-91C3-4A7C-A0BB-5C8D71D598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B82A22-4AFB-4F0D-960B-8FAD211AA998}"/>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970515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6AAD-EA05-472E-AF8F-01629C7D1A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D62B00-1CD6-449A-B197-2351A5AB46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951970-3032-4690-8773-4C23B63D8C3B}"/>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5" name="Footer Placeholder 4">
            <a:extLst>
              <a:ext uri="{FF2B5EF4-FFF2-40B4-BE49-F238E27FC236}">
                <a16:creationId xmlns:a16="http://schemas.microsoft.com/office/drawing/2014/main" id="{80C3F6D9-A11F-45CF-8A6A-D4CA41FF05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5B9545-5EEC-4840-A6D7-D56EF4D96D5E}"/>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2699755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883D-9123-4CE2-A859-0A69B6913B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CE5BEA-94A1-4496-B721-1D6CF0520C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1929C3-4B69-4906-87E1-84FCE98F1F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26D382-075F-48C3-95CA-5066FC8A831B}"/>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6" name="Footer Placeholder 5">
            <a:extLst>
              <a:ext uri="{FF2B5EF4-FFF2-40B4-BE49-F238E27FC236}">
                <a16:creationId xmlns:a16="http://schemas.microsoft.com/office/drawing/2014/main" id="{69EC1255-5F8C-47CD-A1E8-CC67749F05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EDF9C9-97A0-4F82-99F3-3F1A416AA854}"/>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12442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2811-BFD2-401F-A79B-BBFB2E3BE3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1CF99F6-7075-402D-AD5A-D904DB817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46B4D6-E4C8-4C31-999F-C9FC401051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BF69AC-9B03-4DAE-B4FA-73E8368FD7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26BFC5-FD8F-41A1-8DA2-8769F87C95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0FDE9C-61FD-468F-BA68-2D06ACE51E13}"/>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8" name="Footer Placeholder 7">
            <a:extLst>
              <a:ext uri="{FF2B5EF4-FFF2-40B4-BE49-F238E27FC236}">
                <a16:creationId xmlns:a16="http://schemas.microsoft.com/office/drawing/2014/main" id="{0A30629C-44F5-4F30-8C85-6F6CE3C7B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90AB5C-7F12-406D-9400-DA8D12FD2F52}"/>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3559955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F8B6-7D39-4FF2-8F0B-C01380CECA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FB1998F-86C6-4B9C-B107-31E00511A727}"/>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4" name="Footer Placeholder 3">
            <a:extLst>
              <a:ext uri="{FF2B5EF4-FFF2-40B4-BE49-F238E27FC236}">
                <a16:creationId xmlns:a16="http://schemas.microsoft.com/office/drawing/2014/main" id="{E71AD83F-CB74-4F26-A93F-7AA86921A7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E3EF08-7C0C-434F-8A37-A616CB435D7D}"/>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2083677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7C8D0-28F6-4729-BEC2-AA8EEFE33865}"/>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3" name="Footer Placeholder 2">
            <a:extLst>
              <a:ext uri="{FF2B5EF4-FFF2-40B4-BE49-F238E27FC236}">
                <a16:creationId xmlns:a16="http://schemas.microsoft.com/office/drawing/2014/main" id="{00CFBB5C-AA9F-4839-8C90-C661885B67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A32B455-08B0-495A-A0DC-3A727AC856BE}"/>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3084886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AC61-3E36-41AB-BCAA-3899E94A85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18D3BC-1F8E-4BCB-BB3A-6E075DDC8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4DE898-8CDF-48BA-A896-986AE678D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AC9AC7-A79D-4609-9A2D-792AC751F69E}"/>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6" name="Footer Placeholder 5">
            <a:extLst>
              <a:ext uri="{FF2B5EF4-FFF2-40B4-BE49-F238E27FC236}">
                <a16:creationId xmlns:a16="http://schemas.microsoft.com/office/drawing/2014/main" id="{48AB37A6-C305-47AE-BA68-97F3540485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6876E9-2A0D-4A00-91A6-50C1ED7C3508}"/>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242087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3711-A96D-4211-A36C-D7B3DDE553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EC3AE6-FB10-4FC2-8C67-AFBBA645C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2527AC-B644-4BBD-8F30-0EBA33629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19DF13-BD9F-4722-BF7B-7A97D9B76ABB}"/>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6" name="Footer Placeholder 5">
            <a:extLst>
              <a:ext uri="{FF2B5EF4-FFF2-40B4-BE49-F238E27FC236}">
                <a16:creationId xmlns:a16="http://schemas.microsoft.com/office/drawing/2014/main" id="{9A523E8F-EFCE-4200-B49E-468ABB465A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54DB158-369B-41DD-9AA6-4C555DCE6FA0}"/>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2498316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C726-506D-4E53-B146-F8B8F7BA77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CC47EC-137C-41A7-951D-9ED67864C1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295D5-C13A-4176-9DE3-4C852786AFC3}"/>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5" name="Footer Placeholder 4">
            <a:extLst>
              <a:ext uri="{FF2B5EF4-FFF2-40B4-BE49-F238E27FC236}">
                <a16:creationId xmlns:a16="http://schemas.microsoft.com/office/drawing/2014/main" id="{50D297B7-2214-4B32-94B5-D3C75C812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EBB02C-7D81-4264-A4EA-87261AD8643A}"/>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1172021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0E3EC5-B61B-49CF-A257-32AEF5A3DF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108781-D8ED-41AB-AE75-E8558DA4373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9BF4A-E3E9-4DCA-8854-B2AB29608E62}"/>
              </a:ext>
            </a:extLst>
          </p:cNvPr>
          <p:cNvSpPr>
            <a:spLocks noGrp="1"/>
          </p:cNvSpPr>
          <p:nvPr>
            <p:ph type="dt" sz="half" idx="10"/>
          </p:nvPr>
        </p:nvSpPr>
        <p:spPr>
          <a:xfrm>
            <a:off x="838200" y="6356350"/>
            <a:ext cx="2743200" cy="365125"/>
          </a:xfrm>
          <a:prstGeom prst="rect">
            <a:avLst/>
          </a:prstGeom>
        </p:spPr>
        <p:txBody>
          <a:bodyPr/>
          <a:lstStyle/>
          <a:p>
            <a:fld id="{92D3E9DC-3D7A-40C2-8369-86CDC77D2BEC}" type="datetimeFigureOut">
              <a:rPr lang="en-US" smtClean="0"/>
              <a:t>12/3/2021</a:t>
            </a:fld>
            <a:endParaRPr lang="en-US"/>
          </a:p>
        </p:txBody>
      </p:sp>
      <p:sp>
        <p:nvSpPr>
          <p:cNvPr id="5" name="Footer Placeholder 4">
            <a:extLst>
              <a:ext uri="{FF2B5EF4-FFF2-40B4-BE49-F238E27FC236}">
                <a16:creationId xmlns:a16="http://schemas.microsoft.com/office/drawing/2014/main" id="{DA57BD83-D342-46BB-94FA-211D56C35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0AF22A-D121-427E-BFD6-B1B5FC57B9F5}"/>
              </a:ext>
            </a:extLst>
          </p:cNvPr>
          <p:cNvSpPr>
            <a:spLocks noGrp="1"/>
          </p:cNvSpPr>
          <p:nvPr>
            <p:ph type="sldNum" sz="quarter" idx="12"/>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85600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ctr">
              <a:defRPr>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74241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F938-7A00-49DB-AAC3-9DE46467B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7129D48-7924-4CC7-8365-F64F101BD36B}"/>
              </a:ext>
            </a:extLst>
          </p:cNvPr>
          <p:cNvSpPr>
            <a:spLocks noGrp="1"/>
          </p:cNvSpPr>
          <p:nvPr>
            <p:ph type="sldNum" sz="quarter" idx="10"/>
          </p:nvPr>
        </p:nvSpPr>
        <p:spPr/>
        <p:txBody>
          <a:bodyPr/>
          <a:lstStyle/>
          <a:p>
            <a:fld id="{211893D2-A778-42C1-B957-0DF1B66FB84B}" type="slidenum">
              <a:rPr lang="en-US" smtClean="0"/>
              <a:t>‹#›</a:t>
            </a:fld>
            <a:endParaRPr lang="en-US"/>
          </a:p>
        </p:txBody>
      </p:sp>
    </p:spTree>
    <p:extLst>
      <p:ext uri="{BB962C8B-B14F-4D97-AF65-F5344CB8AC3E}">
        <p14:creationId xmlns:p14="http://schemas.microsoft.com/office/powerpoint/2010/main" val="998272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311D-78E0-4765-BD9E-6A869B8738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7DC71-60F9-4D2D-8BB3-C787402C9AA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B9654BF7-8C10-440E-A315-5C2292169501}"/>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3764390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70A21-7B0D-4AAE-9AA5-80E6972416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ADF22-A508-48A1-9877-BEFD61A5916D}"/>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AC8C4-B86C-41FE-B1FA-F0F6BC72DC39}"/>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5" name="Footer Placeholder 4">
            <a:extLst>
              <a:ext uri="{FF2B5EF4-FFF2-40B4-BE49-F238E27FC236}">
                <a16:creationId xmlns:a16="http://schemas.microsoft.com/office/drawing/2014/main" id="{D0ED237E-E454-4E49-9948-5F7784E977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C7C495-BC48-45C4-AD7D-73D4C8D7E676}"/>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2196196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CBE6-7083-4738-A601-E1EC204A0E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538016-E803-4797-A670-B6F7F38AD9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F8D8D93-3E7E-4D6D-BADA-6A54883DF9E5}"/>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5" name="Footer Placeholder 4">
            <a:extLst>
              <a:ext uri="{FF2B5EF4-FFF2-40B4-BE49-F238E27FC236}">
                <a16:creationId xmlns:a16="http://schemas.microsoft.com/office/drawing/2014/main" id="{49D187E1-FAC3-49BF-8581-A4846AC6E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DC8E89-E8BC-4D07-8313-3E142A34E1DB}"/>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3551980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7095-05D2-4009-B661-BDB0513243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EA8BF2-9CD4-4E14-BFFF-5EB52DC237F4}"/>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3A2C93-042C-49F2-80E1-16AA7A0CC388}"/>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8CF52-8EED-4C81-9249-008F88E78EC0}"/>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6" name="Footer Placeholder 5">
            <a:extLst>
              <a:ext uri="{FF2B5EF4-FFF2-40B4-BE49-F238E27FC236}">
                <a16:creationId xmlns:a16="http://schemas.microsoft.com/office/drawing/2014/main" id="{8A1F223D-A317-4846-9011-297A96E26B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64FF774-E37E-4418-B6A2-14BCCC6D8638}"/>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2741987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BDE1-D4CB-4533-BF34-59B82002DFC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0C96778-4BCB-49ED-BAA8-4155BD22D63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387CA4-898F-49B4-810E-C40A2695477D}"/>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ADE616-3D36-4CBF-8BF2-5BE2888697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C3A4F9-B0FC-43E6-90A7-67C97643024F}"/>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7A0AB9-12D4-47AC-BEF7-C92A19C5A67A}"/>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8" name="Footer Placeholder 7">
            <a:extLst>
              <a:ext uri="{FF2B5EF4-FFF2-40B4-BE49-F238E27FC236}">
                <a16:creationId xmlns:a16="http://schemas.microsoft.com/office/drawing/2014/main" id="{4FAA21CD-EE45-4D09-8085-23C4A5FCF3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300744-974F-49B7-A46D-F7EF43A8D778}"/>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1500591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CD471-7EE4-450D-9E17-69E9858182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9C0EC3-0ACA-4DDF-9429-95B25FCBDE55}"/>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4" name="Footer Placeholder 3">
            <a:extLst>
              <a:ext uri="{FF2B5EF4-FFF2-40B4-BE49-F238E27FC236}">
                <a16:creationId xmlns:a16="http://schemas.microsoft.com/office/drawing/2014/main" id="{00BC33B9-6923-49FF-9342-98E4C1609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2851C0-3469-41E7-8F60-83F5E9BAF848}"/>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954738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74303B-6703-490B-9A32-10D249DBBDA0}"/>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3" name="Footer Placeholder 2">
            <a:extLst>
              <a:ext uri="{FF2B5EF4-FFF2-40B4-BE49-F238E27FC236}">
                <a16:creationId xmlns:a16="http://schemas.microsoft.com/office/drawing/2014/main" id="{6A85C18B-2298-4220-8F37-75BD65A9F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63F98F-7E4A-429C-9F29-EE3A4CF58800}"/>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1446450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ABB0-0029-44C7-A870-502DB9E79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FEB34-F61B-43FF-9DD9-D5EE3F0306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FD7EF7-A361-428B-BE4A-1924646D16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5E13FF-EC27-46E7-82F4-A5D39F10F072}"/>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6" name="Footer Placeholder 5">
            <a:extLst>
              <a:ext uri="{FF2B5EF4-FFF2-40B4-BE49-F238E27FC236}">
                <a16:creationId xmlns:a16="http://schemas.microsoft.com/office/drawing/2014/main" id="{4E224AF0-73EE-4854-93F4-EA2A2F016C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560A5-8EFA-4DAE-8F50-5A5736D3E5BB}"/>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357301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D3D1-6B8F-46EA-9D4D-9557769635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CE3DCC-BF93-46F2-BFA4-A4D81B7534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BD4B7C-461C-4B3B-9032-79F50C4133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1A7A6F-AE03-46CC-B773-594F27516C4C}"/>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6" name="Footer Placeholder 5">
            <a:extLst>
              <a:ext uri="{FF2B5EF4-FFF2-40B4-BE49-F238E27FC236}">
                <a16:creationId xmlns:a16="http://schemas.microsoft.com/office/drawing/2014/main" id="{2C9F6441-67AD-465D-8F33-2B9ED8AF0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1E71E5-B4C0-49B4-930A-AE3882CAC512}"/>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150879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917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29B8-0CA5-457F-A343-A3D80ED3CC8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30459F-7F33-4971-8141-523186ABE10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E474D-947D-461C-86D5-8CB189E1CD9A}"/>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5" name="Footer Placeholder 4">
            <a:extLst>
              <a:ext uri="{FF2B5EF4-FFF2-40B4-BE49-F238E27FC236}">
                <a16:creationId xmlns:a16="http://schemas.microsoft.com/office/drawing/2014/main" id="{E50BBDCC-CB07-4CE7-BBB1-2B365D9DF9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E40D552-4EDD-4F7E-9341-5F2709C23C6C}"/>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1652868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568084-6C73-4EE2-94BB-9E03290351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A3A16-1F3B-43DB-91B3-E27E6DBDB64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08D69-5471-4717-99B4-01FD70961FA9}"/>
              </a:ext>
            </a:extLst>
          </p:cNvPr>
          <p:cNvSpPr>
            <a:spLocks noGrp="1"/>
          </p:cNvSpPr>
          <p:nvPr>
            <p:ph type="dt" sz="half" idx="10"/>
          </p:nvPr>
        </p:nvSpPr>
        <p:spPr>
          <a:xfrm>
            <a:off x="838200" y="6356350"/>
            <a:ext cx="2743200" cy="365125"/>
          </a:xfrm>
          <a:prstGeom prst="rect">
            <a:avLst/>
          </a:prstGeom>
        </p:spPr>
        <p:txBody>
          <a:bodyPr/>
          <a:lstStyle/>
          <a:p>
            <a:fld id="{7CDDFB01-3A75-4141-8209-E6DA852F9C97}" type="datetimeFigureOut">
              <a:rPr lang="en-US" smtClean="0"/>
              <a:t>12/3/2021</a:t>
            </a:fld>
            <a:endParaRPr lang="en-US"/>
          </a:p>
        </p:txBody>
      </p:sp>
      <p:sp>
        <p:nvSpPr>
          <p:cNvPr id="5" name="Footer Placeholder 4">
            <a:extLst>
              <a:ext uri="{FF2B5EF4-FFF2-40B4-BE49-F238E27FC236}">
                <a16:creationId xmlns:a16="http://schemas.microsoft.com/office/drawing/2014/main" id="{1D1B58FC-3DB2-4FEA-A992-22403F85B6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61B01F-7B57-43E4-B396-FD173B137CD1}"/>
              </a:ext>
            </a:extLst>
          </p:cNvPr>
          <p:cNvSpPr>
            <a:spLocks noGrp="1"/>
          </p:cNvSpPr>
          <p:nvPr>
            <p:ph type="sldNum" sz="quarter" idx="12"/>
          </p:nvPr>
        </p:nvSpPr>
        <p:spPr/>
        <p:txBody>
          <a:bodyPr/>
          <a:lstStyle/>
          <a:p>
            <a:fld id="{EAB11562-641B-4E4A-A62F-3F241A062F0A}" type="slidenum">
              <a:rPr lang="en-US" smtClean="0"/>
              <a:t>‹#›</a:t>
            </a:fld>
            <a:endParaRPr lang="en-US"/>
          </a:p>
        </p:txBody>
      </p:sp>
    </p:spTree>
    <p:extLst>
      <p:ext uri="{BB962C8B-B14F-4D97-AF65-F5344CB8AC3E}">
        <p14:creationId xmlns:p14="http://schemas.microsoft.com/office/powerpoint/2010/main" val="808451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10"/>
          <p:cNvSpPr>
            <a:spLocks noGrp="1"/>
          </p:cNvSpPr>
          <p:nvPr>
            <p:ph type="body" sz="quarter" idx="12" hasCustomPrompt="1"/>
          </p:nvPr>
        </p:nvSpPr>
        <p:spPr>
          <a:xfrm>
            <a:off x="1277693" y="4594122"/>
            <a:ext cx="5183716" cy="759148"/>
          </a:xfrm>
          <a:prstGeom prst="rect">
            <a:avLst/>
          </a:prstGeom>
        </p:spPr>
        <p:txBody>
          <a:bodyPr vert="horz"/>
          <a:lstStyle>
            <a:lvl1pPr marL="0" indent="0">
              <a:lnSpc>
                <a:spcPct val="90000"/>
              </a:lnSpc>
              <a:buFontTx/>
              <a:buNone/>
              <a:defRPr sz="2133" b="0" i="0" baseline="0">
                <a:solidFill>
                  <a:schemeClr val="bg1"/>
                </a:solidFill>
                <a:latin typeface="Calibri Light"/>
                <a:cs typeface="Calibri Light"/>
              </a:defRPr>
            </a:lvl1pPr>
          </a:lstStyle>
          <a:p>
            <a:pPr lvl="0"/>
            <a:r>
              <a:rPr lang="en-US" dirty="0"/>
              <a:t>Date  |  Presenter</a:t>
            </a:r>
          </a:p>
        </p:txBody>
      </p:sp>
      <p:sp>
        <p:nvSpPr>
          <p:cNvPr id="14" name="Text Placeholder 10"/>
          <p:cNvSpPr>
            <a:spLocks noGrp="1"/>
          </p:cNvSpPr>
          <p:nvPr>
            <p:ph type="body" sz="quarter" idx="13" hasCustomPrompt="1"/>
          </p:nvPr>
        </p:nvSpPr>
        <p:spPr>
          <a:xfrm>
            <a:off x="4769587" y="6033139"/>
            <a:ext cx="5183716" cy="759148"/>
          </a:xfrm>
          <a:prstGeom prst="rect">
            <a:avLst/>
          </a:prstGeom>
        </p:spPr>
        <p:txBody>
          <a:bodyPr vert="horz"/>
          <a:lstStyle>
            <a:lvl1pPr marL="0" indent="0" algn="ctr">
              <a:lnSpc>
                <a:spcPct val="90000"/>
              </a:lnSpc>
              <a:buFontTx/>
              <a:buNone/>
              <a:defRPr sz="1600" b="0" i="0" baseline="0">
                <a:solidFill>
                  <a:schemeClr val="tx1">
                    <a:lumMod val="50000"/>
                    <a:lumOff val="50000"/>
                  </a:schemeClr>
                </a:solidFill>
                <a:latin typeface="Calibri Light"/>
                <a:cs typeface="Calibri Light"/>
              </a:defRPr>
            </a:lvl1pPr>
          </a:lstStyle>
          <a:p>
            <a:pPr lvl="0"/>
            <a:r>
              <a:rPr lang="en-US" dirty="0"/>
              <a:t>December 2017  |  NASDAQ:ONCS</a:t>
            </a:r>
          </a:p>
        </p:txBody>
      </p:sp>
      <p:cxnSp>
        <p:nvCxnSpPr>
          <p:cNvPr id="6" name="Straight Connector 5">
            <a:extLst>
              <a:ext uri="{FF2B5EF4-FFF2-40B4-BE49-F238E27FC236}">
                <a16:creationId xmlns:a16="http://schemas.microsoft.com/office/drawing/2014/main" id="{799B34C4-C077-4352-B7F3-90673EC2D98A}"/>
              </a:ext>
            </a:extLst>
          </p:cNvPr>
          <p:cNvCxnSpPr>
            <a:cxnSpLocks/>
          </p:cNvCxnSpPr>
          <p:nvPr userDrawn="1"/>
        </p:nvCxnSpPr>
        <p:spPr>
          <a:xfrm>
            <a:off x="5566279" y="5666878"/>
            <a:ext cx="3590333" cy="1"/>
          </a:xfrm>
          <a:prstGeom prst="line">
            <a:avLst/>
          </a:prstGeom>
          <a:ln>
            <a:solidFill>
              <a:srgbClr val="0F41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52647-10E1-488E-9AC0-4939633CD8A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00ED4DD-20F4-4718-822F-07D3EF11E0B8}"/>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0595359F-584D-4F67-9617-BDF68F0AEEA8}"/>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5" name="Footer Placeholder 4">
            <a:extLst>
              <a:ext uri="{FF2B5EF4-FFF2-40B4-BE49-F238E27FC236}">
                <a16:creationId xmlns:a16="http://schemas.microsoft.com/office/drawing/2014/main" id="{E8F40BD7-962C-482F-9BBF-CA8CB8BCE8D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515B1C-FFFB-420E-B73F-7474F8633F4E}"/>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473239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927B-687D-433B-8360-2D4CDC87B61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C1A3609-C1C5-4B2E-9374-C7318E9EF51D}"/>
              </a:ext>
            </a:extLst>
          </p:cNvPr>
          <p:cNvSpPr>
            <a:spLocks noGrp="1"/>
          </p:cNvSpPr>
          <p:nvPr>
            <p:ph idx="1"/>
          </p:nvPr>
        </p:nvSpPr>
        <p:spPr>
          <a:xfrm>
            <a:off x="838200" y="1826684"/>
            <a:ext cx="10515600" cy="434974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4F78A-705D-48DA-9933-3D81EAE7AB62}"/>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5" name="Footer Placeholder 4">
            <a:extLst>
              <a:ext uri="{FF2B5EF4-FFF2-40B4-BE49-F238E27FC236}">
                <a16:creationId xmlns:a16="http://schemas.microsoft.com/office/drawing/2014/main" id="{72BD9B32-D8D4-4600-898B-76B0A1FEB05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6AA013-BE8A-4A8A-91D2-89EAC4160D86}"/>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4176073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2448-CDBD-4EE1-AA0B-55FC6954E49C}"/>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5A25E14-3970-4132-9F9B-05205E234CF0}"/>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884E3B-2DAB-4CE9-8514-907825E2E058}"/>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5" name="Footer Placeholder 4">
            <a:extLst>
              <a:ext uri="{FF2B5EF4-FFF2-40B4-BE49-F238E27FC236}">
                <a16:creationId xmlns:a16="http://schemas.microsoft.com/office/drawing/2014/main" id="{17A1E8BF-F32F-41F2-8875-55063F981C5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23D179-C0BE-48CB-9C66-95A0F0258091}"/>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1261697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765E-63ED-4242-B42C-52C6FF7E265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D0643F-F0A4-49F2-AD71-17C0C59D13D9}"/>
              </a:ext>
            </a:extLst>
          </p:cNvPr>
          <p:cNvSpPr>
            <a:spLocks noGrp="1"/>
          </p:cNvSpPr>
          <p:nvPr>
            <p:ph sz="half" idx="1"/>
          </p:nvPr>
        </p:nvSpPr>
        <p:spPr>
          <a:xfrm>
            <a:off x="838200" y="1826684"/>
            <a:ext cx="5156200" cy="434974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BB27DB-9281-46F1-B80F-185995766717}"/>
              </a:ext>
            </a:extLst>
          </p:cNvPr>
          <p:cNvSpPr>
            <a:spLocks noGrp="1"/>
          </p:cNvSpPr>
          <p:nvPr>
            <p:ph sz="half" idx="2"/>
          </p:nvPr>
        </p:nvSpPr>
        <p:spPr>
          <a:xfrm>
            <a:off x="6197600" y="1826684"/>
            <a:ext cx="5156200" cy="434974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85A8F-71A8-4773-80CA-95DCBF29773D}"/>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6" name="Footer Placeholder 5">
            <a:extLst>
              <a:ext uri="{FF2B5EF4-FFF2-40B4-BE49-F238E27FC236}">
                <a16:creationId xmlns:a16="http://schemas.microsoft.com/office/drawing/2014/main" id="{0E836086-D88B-4061-9B3C-A9D1FC07FA2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331AE3-CA9C-4738-B6EB-5B46C6B1ABD0}"/>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1245031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7053-E07D-45D6-841D-A42235C5E49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E94F9B-320A-4C1B-ABBB-B07DBEAB0088}"/>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B737E11E-D860-4CC9-89FF-0BC26966759B}"/>
              </a:ext>
            </a:extLst>
          </p:cNvPr>
          <p:cNvSpPr>
            <a:spLocks noGrp="1"/>
          </p:cNvSpPr>
          <p:nvPr>
            <p:ph sz="half" idx="2"/>
          </p:nvPr>
        </p:nvSpPr>
        <p:spPr>
          <a:xfrm>
            <a:off x="840318" y="2506133"/>
            <a:ext cx="5158316" cy="3683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44A8AA-37BE-49AD-BAB8-EF7BB2B107B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00C748A2-285E-441C-BFC0-5ADE363C03CA}"/>
              </a:ext>
            </a:extLst>
          </p:cNvPr>
          <p:cNvSpPr>
            <a:spLocks noGrp="1"/>
          </p:cNvSpPr>
          <p:nvPr>
            <p:ph sz="quarter" idx="4"/>
          </p:nvPr>
        </p:nvSpPr>
        <p:spPr>
          <a:xfrm>
            <a:off x="6172200" y="2506133"/>
            <a:ext cx="5183717" cy="3683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DB8954-012C-41AB-9806-165BD6106702}"/>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8" name="Footer Placeholder 7">
            <a:extLst>
              <a:ext uri="{FF2B5EF4-FFF2-40B4-BE49-F238E27FC236}">
                <a16:creationId xmlns:a16="http://schemas.microsoft.com/office/drawing/2014/main" id="{3C1F2DDC-E02E-4D3E-AC87-7539C5E6A4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240383E-849E-4C94-879B-9ED4977A1C9C}"/>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1231922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FB4F-5559-4B1A-BDEA-971BAF028FAF}"/>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BDEC9AF-D355-456B-BFE0-182D306F283F}"/>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4" name="Footer Placeholder 3">
            <a:extLst>
              <a:ext uri="{FF2B5EF4-FFF2-40B4-BE49-F238E27FC236}">
                <a16:creationId xmlns:a16="http://schemas.microsoft.com/office/drawing/2014/main" id="{7549702D-C3A4-48D8-AFFE-E717145DA3C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C7B74B4-4A1A-4885-A929-85864A489B97}"/>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38262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E220B7-A032-4238-B0DE-818EBC768067}"/>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3" name="Footer Placeholder 2">
            <a:extLst>
              <a:ext uri="{FF2B5EF4-FFF2-40B4-BE49-F238E27FC236}">
                <a16:creationId xmlns:a16="http://schemas.microsoft.com/office/drawing/2014/main" id="{B63958E0-8BAC-4AD5-A597-EB3226FC045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98CA68-7387-4F79-99B5-A60E1A182B48}"/>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113842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06329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F8188-5107-4A61-9A73-B6CB304AB4B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27B9FE1-6F54-41ED-B4BE-9C5EB8965BF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11C0B8-54D0-496B-8B99-6A96A4A5F8A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605FF722-4A42-4864-8523-A67C1C747249}"/>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6" name="Footer Placeholder 5">
            <a:extLst>
              <a:ext uri="{FF2B5EF4-FFF2-40B4-BE49-F238E27FC236}">
                <a16:creationId xmlns:a16="http://schemas.microsoft.com/office/drawing/2014/main" id="{9BD3E8F7-DB40-45A1-B939-621F2235F20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A782CC-1BEE-4607-A849-C8CE622C9A53}"/>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1907241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954A-228A-4B18-870F-EFFA0F62D3B5}"/>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2259618-62FD-4230-BF4F-02F6D710237E}"/>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28A1-9962-4CE1-ADAB-0C48F676AD3E}"/>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4E7C3FAF-5823-4212-9055-112D6DE58D66}"/>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6" name="Footer Placeholder 5">
            <a:extLst>
              <a:ext uri="{FF2B5EF4-FFF2-40B4-BE49-F238E27FC236}">
                <a16:creationId xmlns:a16="http://schemas.microsoft.com/office/drawing/2014/main" id="{59D5EC5B-5235-4FB2-9CE6-1999BE52F19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BE4B0C-3ACF-4FCD-A28B-6AA07E6CC431}"/>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3860924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07D2-7961-4DE7-918C-2E92B3DE147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38D72B-81F7-4719-B2B3-177024BFCEB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C4676-47E3-4FB7-B227-15BEB39210BD}"/>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5" name="Footer Placeholder 4">
            <a:extLst>
              <a:ext uri="{FF2B5EF4-FFF2-40B4-BE49-F238E27FC236}">
                <a16:creationId xmlns:a16="http://schemas.microsoft.com/office/drawing/2014/main" id="{08C0F604-AE39-4195-A834-6E89F8ACC7D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75F9E7-7EFB-4981-8F61-2C537AFB1F06}"/>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2542461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99BFA0-6770-4617-9F35-E68134A020CD}"/>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ED60A6-30F6-4476-BFF7-7410FEF66279}"/>
              </a:ext>
            </a:extLst>
          </p:cNvPr>
          <p:cNvSpPr>
            <a:spLocks noGrp="1"/>
          </p:cNvSpPr>
          <p:nvPr>
            <p:ph type="body" orient="vert" idx="1"/>
          </p:nvPr>
        </p:nvSpPr>
        <p:spPr>
          <a:xfrm>
            <a:off x="838201" y="366185"/>
            <a:ext cx="7683500" cy="581024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0DD0E-5C80-4C99-A858-57E6582F6B8E}"/>
              </a:ext>
            </a:extLst>
          </p:cNvPr>
          <p:cNvSpPr>
            <a:spLocks noGrp="1"/>
          </p:cNvSpPr>
          <p:nvPr>
            <p:ph type="dt" sz="half" idx="10"/>
          </p:nvPr>
        </p:nvSpPr>
        <p:spPr>
          <a:xfrm>
            <a:off x="838200" y="6356351"/>
            <a:ext cx="2743200" cy="366183"/>
          </a:xfrm>
          <a:prstGeom prst="rect">
            <a:avLst/>
          </a:prstGeom>
        </p:spPr>
        <p:txBody>
          <a:bodyPr/>
          <a:lstStyle/>
          <a:p>
            <a:fld id="{E24473D1-02A8-4EA7-AC2D-B307B0465654}" type="datetimeFigureOut">
              <a:rPr lang="en-US" smtClean="0"/>
              <a:t>12/3/2021</a:t>
            </a:fld>
            <a:endParaRPr lang="en-US"/>
          </a:p>
        </p:txBody>
      </p:sp>
      <p:sp>
        <p:nvSpPr>
          <p:cNvPr id="5" name="Footer Placeholder 4">
            <a:extLst>
              <a:ext uri="{FF2B5EF4-FFF2-40B4-BE49-F238E27FC236}">
                <a16:creationId xmlns:a16="http://schemas.microsoft.com/office/drawing/2014/main" id="{8A42BBFA-150F-4A63-B885-7250DAB193F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7F0A77-B93A-4074-B38A-7BE5D92307C5}"/>
              </a:ext>
            </a:extLst>
          </p:cNvPr>
          <p:cNvSpPr>
            <a:spLocks noGrp="1"/>
          </p:cNvSpPr>
          <p:nvPr>
            <p:ph type="sldNum" sz="quarter" idx="12"/>
          </p:nvPr>
        </p:nvSpPr>
        <p:spPr/>
        <p:txBody>
          <a:bodyPr/>
          <a:lstStyle/>
          <a:p>
            <a:fld id="{DC6ABC1E-F1D2-4C1E-9177-33E345095D2E}" type="slidenum">
              <a:rPr lang="en-US" smtClean="0"/>
              <a:t>‹#›</a:t>
            </a:fld>
            <a:endParaRPr lang="en-US"/>
          </a:p>
        </p:txBody>
      </p:sp>
    </p:spTree>
    <p:extLst>
      <p:ext uri="{BB962C8B-B14F-4D97-AF65-F5344CB8AC3E}">
        <p14:creationId xmlns:p14="http://schemas.microsoft.com/office/powerpoint/2010/main" val="2970796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81562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379485"/>
            <a:ext cx="4011084" cy="1162051"/>
          </a:xfrm>
          <a:prstGeom prst="rect">
            <a:avLst/>
          </a:prstGeom>
        </p:spPr>
        <p:txBody>
          <a:bodyPr anchor="ctr" anchorCtr="0">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4766733" y="592359"/>
            <a:ext cx="6815667" cy="5853113"/>
          </a:xfrm>
          <a:prstGeom prst="rect">
            <a:avLst/>
          </a:prstGeom>
        </p:spPr>
        <p:txBody>
          <a:bodyPr lIns="91440" anchor="t" anchorCtr="0"/>
          <a:lstStyle>
            <a:lvl1pPr>
              <a:defRPr sz="3467">
                <a:solidFill>
                  <a:srgbClr val="0F416A"/>
                </a:solidFill>
              </a:defRPr>
            </a:lvl1pPr>
            <a:lvl2pPr>
              <a:defRPr sz="3200"/>
            </a:lvl2pPr>
            <a:lvl3pPr>
              <a:defRPr sz="2933"/>
            </a:lvl3pPr>
            <a:lvl4pPr>
              <a:defRPr sz="2400"/>
            </a:lvl4pPr>
            <a:lvl5pPr>
              <a:defRPr sz="2133"/>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0944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2964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751750" y="266924"/>
            <a:ext cx="11018748" cy="642897"/>
          </a:xfrm>
          <a:prstGeom prst="rect">
            <a:avLst/>
          </a:prstGeom>
        </p:spPr>
        <p:txBody>
          <a:bodyPr lIns="81604" tIns="40802" rIns="81604" bIns="40802"/>
          <a:lstStyle>
            <a:lvl1pPr algn="l">
              <a:defRPr sz="3500" b="1">
                <a:solidFill>
                  <a:schemeClr val="tx2"/>
                </a:solidFill>
              </a:defRPr>
            </a:lvl1pPr>
          </a:lstStyle>
          <a:p>
            <a:r>
              <a:rPr lang="en-US"/>
              <a:t>Click to edit Master title style</a:t>
            </a:r>
          </a:p>
        </p:txBody>
      </p:sp>
      <p:cxnSp>
        <p:nvCxnSpPr>
          <p:cNvPr id="6" name="Straight Connector 5" title="Horizontal Rule Line"/>
          <p:cNvCxnSpPr/>
          <p:nvPr/>
        </p:nvCxnSpPr>
        <p:spPr>
          <a:xfrm>
            <a:off x="0" y="1160285"/>
            <a:ext cx="10972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0"/>
          </p:nvPr>
        </p:nvSpPr>
        <p:spPr>
          <a:xfrm>
            <a:off x="753403" y="1803402"/>
            <a:ext cx="11017095" cy="4578223"/>
          </a:xfrm>
          <a:prstGeom prst="rect">
            <a:avLst/>
          </a:prstGeom>
        </p:spPr>
        <p:txBody>
          <a:bodyPr lIns="81604" tIns="40802" rIns="81604" bIns="40802"/>
          <a:lstStyle>
            <a:lvl1pPr marL="316083" indent="-316083">
              <a:buClr>
                <a:schemeClr val="accent1"/>
              </a:buClr>
              <a:buSzPct val="60000"/>
              <a:buFont typeface="Wingdings" charset="2"/>
              <a:buChar char=""/>
              <a:defRPr sz="3000">
                <a:solidFill>
                  <a:schemeClr val="tx2"/>
                </a:solidFill>
                <a:latin typeface="Calibri" panose="020F0502020204030204" pitchFamily="34" charset="0"/>
                <a:cs typeface="Calibri" panose="020F0502020204030204" pitchFamily="34" charset="0"/>
              </a:defRPr>
            </a:lvl1pPr>
            <a:lvl2pPr marL="633725" indent="-315092">
              <a:defRPr sz="2751">
                <a:solidFill>
                  <a:schemeClr val="tx2"/>
                </a:solidFill>
                <a:latin typeface="Calibri" panose="020F0502020204030204" pitchFamily="34" charset="0"/>
                <a:cs typeface="Calibri" panose="020F0502020204030204" pitchFamily="34" charset="0"/>
              </a:defRPr>
            </a:lvl2pPr>
            <a:lvl3pPr marL="824899" indent="-315092">
              <a:defRPr sz="2251">
                <a:solidFill>
                  <a:schemeClr val="tx2"/>
                </a:solidFill>
                <a:latin typeface="Calibri" panose="020F0502020204030204" pitchFamily="34" charset="0"/>
                <a:cs typeface="Calibri" panose="020F0502020204030204" pitchFamily="34" charset="0"/>
              </a:defRPr>
            </a:lvl3pPr>
            <a:lvl4pPr>
              <a:defRPr sz="2000">
                <a:solidFill>
                  <a:srgbClr val="717271"/>
                </a:solidFill>
              </a:defRPr>
            </a:lvl4pPr>
            <a:lvl5pPr>
              <a:defRPr sz="2000">
                <a:solidFill>
                  <a:schemeClr val="tx2"/>
                </a:solidFill>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4"/>
            <a:r>
              <a:rPr lang="en-US"/>
              <a:t>Fourth level</a:t>
            </a:r>
          </a:p>
          <a:p>
            <a:pPr lvl="4"/>
            <a:r>
              <a:rPr lang="en-US"/>
              <a:t>Fifth level</a:t>
            </a:r>
          </a:p>
        </p:txBody>
      </p:sp>
    </p:spTree>
    <p:extLst>
      <p:ext uri="{BB962C8B-B14F-4D97-AF65-F5344CB8AC3E}">
        <p14:creationId xmlns:p14="http://schemas.microsoft.com/office/powerpoint/2010/main" val="144371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18.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42.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EE746A-439A-4555-9DEF-48EDFC8F5898}"/>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 y="3"/>
            <a:ext cx="12188383" cy="6857997"/>
          </a:xfrm>
          <a:prstGeom prst="rect">
            <a:avLst/>
          </a:prstGeom>
        </p:spPr>
      </p:pic>
      <p:graphicFrame>
        <p:nvGraphicFramePr>
          <p:cNvPr id="2" name="Object 1" hidden="1"/>
          <p:cNvGraphicFramePr>
            <a:graphicFrameLocks noChangeAspect="1"/>
          </p:cNvGraphicFramePr>
          <p:nvPr>
            <p:custDataLst>
              <p:tags r:id="rId18"/>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26" name="think-cell Slide" r:id="rId20" imgW="360" imgH="360" progId="TCLayout.ActiveDocument.1">
                  <p:embed/>
                </p:oleObj>
              </mc:Choice>
              <mc:Fallback>
                <p:oleObj name="think-cell Slide" r:id="rId20" imgW="360" imgH="360" progId="TCLayout.ActiveDocument.1">
                  <p:embed/>
                  <p:pic>
                    <p:nvPicPr>
                      <p:cNvPr id="2" name="Object 1" hidden="1"/>
                      <p:cNvPicPr/>
                      <p:nvPr/>
                    </p:nvPicPr>
                    <p:blipFill>
                      <a:blip r:embed="rId21"/>
                      <a:stretch>
                        <a:fillRect/>
                      </a:stretch>
                    </p:blipFill>
                    <p:spPr>
                      <a:xfrm>
                        <a:off x="2118" y="2118"/>
                        <a:ext cx="2116" cy="2116"/>
                      </a:xfrm>
                      <a:prstGeom prst="rect">
                        <a:avLst/>
                      </a:prstGeom>
                    </p:spPr>
                  </p:pic>
                </p:oleObj>
              </mc:Fallback>
            </mc:AlternateContent>
          </a:graphicData>
        </a:graphic>
      </p:graphicFrame>
      <p:sp>
        <p:nvSpPr>
          <p:cNvPr id="14"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page style</a:t>
            </a:r>
          </a:p>
        </p:txBody>
      </p:sp>
      <p:sp>
        <p:nvSpPr>
          <p:cNvPr id="15"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txBox="1">
            <a:spLocks/>
          </p:cNvSpPr>
          <p:nvPr/>
        </p:nvSpPr>
        <p:spPr>
          <a:xfrm>
            <a:off x="4165600" y="6356351"/>
            <a:ext cx="3860800" cy="365125"/>
          </a:xfrm>
          <a:prstGeom prst="rect">
            <a:avLst/>
          </a:prstGeom>
        </p:spPr>
        <p:txBody>
          <a:bodyPr vert="horz" lIns="121920" tIns="60960" rIns="121920" bIns="6096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a:p>
        </p:txBody>
      </p:sp>
      <p:sp>
        <p:nvSpPr>
          <p:cNvPr id="11" name="Slide Number Placeholder 5"/>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z="1200" smtClean="0"/>
              <a:pPr/>
              <a:t>‹#›</a:t>
            </a:fld>
            <a:endParaRPr lang="en-US" sz="1200"/>
          </a:p>
        </p:txBody>
      </p:sp>
      <p:pic>
        <p:nvPicPr>
          <p:cNvPr id="8" name="Picture 7">
            <a:extLst>
              <a:ext uri="{FF2B5EF4-FFF2-40B4-BE49-F238E27FC236}">
                <a16:creationId xmlns:a16="http://schemas.microsoft.com/office/drawing/2014/main" id="{6C1E9AE6-BA6D-44E5-9DBB-CD869D48DE2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41377" y="6371754"/>
            <a:ext cx="1436628" cy="334319"/>
          </a:xfrm>
          <a:prstGeom prst="rect">
            <a:avLst/>
          </a:prstGeom>
        </p:spPr>
      </p:pic>
      <p:sp>
        <p:nvSpPr>
          <p:cNvPr id="3" name="Rectangle 2">
            <a:extLst>
              <a:ext uri="{FF2B5EF4-FFF2-40B4-BE49-F238E27FC236}">
                <a16:creationId xmlns:a16="http://schemas.microsoft.com/office/drawing/2014/main" id="{87BF7167-CEF6-4CF8-8005-94C9E392FB2B}"/>
              </a:ext>
            </a:extLst>
          </p:cNvPr>
          <p:cNvSpPr/>
          <p:nvPr/>
        </p:nvSpPr>
        <p:spPr>
          <a:xfrm>
            <a:off x="0" y="0"/>
            <a:ext cx="12192000" cy="1268405"/>
          </a:xfrm>
          <a:prstGeom prst="rect">
            <a:avLst/>
          </a:prstGeom>
          <a:solidFill>
            <a:schemeClr val="bg1">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01D93712-00A1-46B3-A859-4F9B256412A5}"/>
              </a:ext>
            </a:extLst>
          </p:cNvPr>
          <p:cNvSpPr txBox="1"/>
          <p:nvPr userDrawn="1"/>
        </p:nvSpPr>
        <p:spPr>
          <a:xfrm>
            <a:off x="10274301" y="6642556"/>
            <a:ext cx="1917700" cy="215444"/>
          </a:xfrm>
          <a:prstGeom prst="rect">
            <a:avLst/>
          </a:prstGeom>
          <a:noFill/>
        </p:spPr>
        <p:txBody>
          <a:bodyPr wrap="square" rtlCol="0">
            <a:spAutoFit/>
          </a:bodyPr>
          <a:lstStyle/>
          <a:p>
            <a:pPr algn="ctr"/>
            <a:r>
              <a:rPr lang="en-US" sz="800" dirty="0">
                <a:solidFill>
                  <a:schemeClr val="bg1">
                    <a:lumMod val="65000"/>
                  </a:schemeClr>
                </a:solidFill>
              </a:rPr>
              <a:t>© 2019, </a:t>
            </a:r>
            <a:r>
              <a:rPr lang="en-US" sz="800" dirty="0" err="1">
                <a:solidFill>
                  <a:schemeClr val="bg1">
                    <a:lumMod val="65000"/>
                  </a:schemeClr>
                </a:solidFill>
              </a:rPr>
              <a:t>OncoSec</a:t>
            </a:r>
            <a:r>
              <a:rPr lang="en-US" sz="800" dirty="0">
                <a:solidFill>
                  <a:schemeClr val="bg1">
                    <a:lumMod val="65000"/>
                  </a:schemeClr>
                </a:solidFill>
              </a:rPr>
              <a:t> Medical Incorporated</a:t>
            </a:r>
          </a:p>
        </p:txBody>
      </p:sp>
    </p:spTree>
    <p:extLst>
      <p:ext uri="{BB962C8B-B14F-4D97-AF65-F5344CB8AC3E}">
        <p14:creationId xmlns:p14="http://schemas.microsoft.com/office/powerpoint/2010/main" val="3292018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709" r:id="rId12"/>
    <p:sldLayoutId id="2147483810" r:id="rId13"/>
    <p:sldLayoutId id="2147483811" r:id="rId14"/>
    <p:sldLayoutId id="2147483812" r:id="rId15"/>
  </p:sldLayoutIdLst>
  <p:hf hdr="0" ftr="0" dt="0"/>
  <p:txStyles>
    <p:titleStyle>
      <a:lvl1pPr algn="ctr" defTabSz="609585" rtl="0" eaLnBrk="1" latinLnBrk="0" hangingPunct="1">
        <a:spcBef>
          <a:spcPct val="0"/>
        </a:spcBef>
        <a:buNone/>
        <a:defRPr sz="4267" b="0" i="0" kern="1200">
          <a:solidFill>
            <a:srgbClr val="0F416A"/>
          </a:solidFill>
          <a:latin typeface="+mj-lt"/>
          <a:ea typeface="+mj-ea"/>
          <a:cs typeface="Calibri Light"/>
        </a:defRPr>
      </a:lvl1pPr>
    </p:titleStyle>
    <p:bodyStyle>
      <a:lvl1pPr marL="457189" indent="-457189" algn="l" defTabSz="609585" rtl="0" eaLnBrk="1" latinLnBrk="0" hangingPunct="1">
        <a:spcBef>
          <a:spcPct val="20000"/>
        </a:spcBef>
        <a:buClr>
          <a:srgbClr val="F9BA4B"/>
        </a:buClr>
        <a:buFont typeface="Arial"/>
        <a:buChar char="•"/>
        <a:defRPr sz="3733" b="0" i="0" kern="1200">
          <a:solidFill>
            <a:srgbClr val="535353"/>
          </a:solidFill>
          <a:latin typeface="Calibri Light"/>
          <a:ea typeface="+mn-ea"/>
          <a:cs typeface="Calibri Light"/>
        </a:defRPr>
      </a:lvl1pPr>
      <a:lvl2pPr marL="990575" indent="-380990" algn="l" defTabSz="609585" rtl="0" eaLnBrk="1" latinLnBrk="0" hangingPunct="1">
        <a:spcBef>
          <a:spcPct val="20000"/>
        </a:spcBef>
        <a:buClr>
          <a:srgbClr val="F9A84B"/>
        </a:buClr>
        <a:buFont typeface="Arial"/>
        <a:buChar char="–"/>
        <a:defRPr sz="3467" b="0" i="0" kern="1200">
          <a:solidFill>
            <a:srgbClr val="535353"/>
          </a:solidFill>
          <a:latin typeface="Calibri Light"/>
          <a:ea typeface="+mn-ea"/>
          <a:cs typeface="Calibri Light"/>
        </a:defRPr>
      </a:lvl2pPr>
      <a:lvl3pPr marL="1523962" indent="-304792" algn="l" defTabSz="609585" rtl="0" eaLnBrk="1" latinLnBrk="0" hangingPunct="1">
        <a:spcBef>
          <a:spcPct val="20000"/>
        </a:spcBef>
        <a:buClr>
          <a:srgbClr val="F9A84B"/>
        </a:buClr>
        <a:buFont typeface="Arial"/>
        <a:buChar char="•"/>
        <a:defRPr sz="2933" b="0" i="0" kern="1200">
          <a:solidFill>
            <a:srgbClr val="535353"/>
          </a:solidFill>
          <a:latin typeface="Calibri Light"/>
          <a:ea typeface="+mn-ea"/>
          <a:cs typeface="Calibri Light"/>
        </a:defRPr>
      </a:lvl3pPr>
      <a:lvl4pPr marL="2133547" indent="-304792" algn="l" defTabSz="609585" rtl="0" eaLnBrk="1" latinLnBrk="0" hangingPunct="1">
        <a:spcBef>
          <a:spcPct val="20000"/>
        </a:spcBef>
        <a:buClr>
          <a:srgbClr val="F9A84B"/>
        </a:buClr>
        <a:buFont typeface="Arial"/>
        <a:buChar char="–"/>
        <a:defRPr sz="2400" b="0" i="0" kern="1200">
          <a:solidFill>
            <a:srgbClr val="535353"/>
          </a:solidFill>
          <a:latin typeface="Calibri Light"/>
          <a:ea typeface="+mn-ea"/>
          <a:cs typeface="Calibri Light"/>
        </a:defRPr>
      </a:lvl4pPr>
      <a:lvl5pPr marL="2743131" indent="-304792" algn="l" defTabSz="609585" rtl="0" eaLnBrk="1" latinLnBrk="0" hangingPunct="1">
        <a:spcBef>
          <a:spcPct val="20000"/>
        </a:spcBef>
        <a:buClr>
          <a:srgbClr val="F9A84B"/>
        </a:buClr>
        <a:buFont typeface="Arial"/>
        <a:buChar char="»"/>
        <a:defRPr sz="2133" b="0" i="0" kern="1200">
          <a:solidFill>
            <a:srgbClr val="535353"/>
          </a:solidFill>
          <a:latin typeface="Calibri Light"/>
          <a:ea typeface="+mn-ea"/>
          <a:cs typeface="Calibri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4" y="0"/>
            <a:ext cx="12188385" cy="6857997"/>
          </a:xfrm>
          <a:prstGeom prst="rect">
            <a:avLst/>
          </a:prstGeom>
        </p:spPr>
      </p:pic>
      <p:pic>
        <p:nvPicPr>
          <p:cNvPr id="4" name="Picture 3">
            <a:extLst>
              <a:ext uri="{FF2B5EF4-FFF2-40B4-BE49-F238E27FC236}">
                <a16:creationId xmlns:a16="http://schemas.microsoft.com/office/drawing/2014/main" id="{6B156D87-31F2-4851-8805-507F28E049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46330" y="5979541"/>
            <a:ext cx="2632668" cy="612649"/>
          </a:xfrm>
          <a:prstGeom prst="rect">
            <a:avLst/>
          </a:prstGeom>
        </p:spPr>
      </p:pic>
      <p:sp>
        <p:nvSpPr>
          <p:cNvPr id="8" name="TextBox 7">
            <a:extLst>
              <a:ext uri="{FF2B5EF4-FFF2-40B4-BE49-F238E27FC236}">
                <a16:creationId xmlns:a16="http://schemas.microsoft.com/office/drawing/2014/main" id="{304767BF-6205-4DF9-8F3A-D146ABB25CD2}"/>
              </a:ext>
            </a:extLst>
          </p:cNvPr>
          <p:cNvSpPr txBox="1"/>
          <p:nvPr userDrawn="1"/>
        </p:nvSpPr>
        <p:spPr>
          <a:xfrm>
            <a:off x="10274301" y="6642556"/>
            <a:ext cx="1917700" cy="215444"/>
          </a:xfrm>
          <a:prstGeom prst="rect">
            <a:avLst/>
          </a:prstGeom>
          <a:noFill/>
        </p:spPr>
        <p:txBody>
          <a:bodyPr wrap="square" rtlCol="0">
            <a:spAutoFit/>
          </a:bodyPr>
          <a:lstStyle/>
          <a:p>
            <a:pPr algn="ctr"/>
            <a:r>
              <a:rPr lang="en-US" sz="800" dirty="0">
                <a:solidFill>
                  <a:schemeClr val="bg1">
                    <a:lumMod val="65000"/>
                  </a:schemeClr>
                </a:solidFill>
              </a:rPr>
              <a:t>© 2019, </a:t>
            </a:r>
            <a:r>
              <a:rPr lang="en-US" sz="800" dirty="0" err="1">
                <a:solidFill>
                  <a:schemeClr val="bg1">
                    <a:lumMod val="65000"/>
                  </a:schemeClr>
                </a:solidFill>
              </a:rPr>
              <a:t>OncoSec</a:t>
            </a:r>
            <a:r>
              <a:rPr lang="en-US" sz="800" dirty="0">
                <a:solidFill>
                  <a:schemeClr val="bg1">
                    <a:lumMod val="65000"/>
                  </a:schemeClr>
                </a:solidFill>
              </a:rPr>
              <a:t> Medical Incorporated</a:t>
            </a:r>
          </a:p>
        </p:txBody>
      </p:sp>
    </p:spTree>
    <p:extLst>
      <p:ext uri="{BB962C8B-B14F-4D97-AF65-F5344CB8AC3E}">
        <p14:creationId xmlns:p14="http://schemas.microsoft.com/office/powerpoint/2010/main" val="2792204954"/>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609585" rtl="0" eaLnBrk="1" latinLnBrk="0" hangingPunct="1">
        <a:lnSpc>
          <a:spcPct val="90000"/>
        </a:lnSpc>
        <a:spcBef>
          <a:spcPct val="0"/>
        </a:spcBef>
        <a:buNone/>
        <a:defRPr sz="4000" b="0" i="0" kern="1200">
          <a:solidFill>
            <a:schemeClr val="accent6"/>
          </a:solidFill>
          <a:latin typeface="Calibri Light"/>
          <a:ea typeface="+mj-ea"/>
          <a:cs typeface="Calibri Light"/>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088A0B-322B-41D0-8860-4D3761FD83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240"/>
          <a:stretch/>
        </p:blipFill>
        <p:spPr>
          <a:xfrm>
            <a:off x="4109955" y="98423"/>
            <a:ext cx="8082045" cy="5119973"/>
          </a:xfrm>
          <a:prstGeom prst="rect">
            <a:avLst/>
          </a:prstGeom>
        </p:spPr>
      </p:pic>
      <p:pic>
        <p:nvPicPr>
          <p:cNvPr id="9" name="Picture 8">
            <a:extLst>
              <a:ext uri="{FF2B5EF4-FFF2-40B4-BE49-F238E27FC236}">
                <a16:creationId xmlns:a16="http://schemas.microsoft.com/office/drawing/2014/main" id="{EA5C8731-05D8-4001-BE75-52C55F99EB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4047" y="2010183"/>
            <a:ext cx="4557680" cy="2261800"/>
          </a:xfrm>
          <a:prstGeom prst="rect">
            <a:avLst/>
          </a:prstGeom>
        </p:spPr>
      </p:pic>
      <p:sp>
        <p:nvSpPr>
          <p:cNvPr id="6" name="TextBox 5">
            <a:extLst>
              <a:ext uri="{FF2B5EF4-FFF2-40B4-BE49-F238E27FC236}">
                <a16:creationId xmlns:a16="http://schemas.microsoft.com/office/drawing/2014/main" id="{B6AC5EA3-D134-43C7-B67C-BAFB241AA394}"/>
              </a:ext>
            </a:extLst>
          </p:cNvPr>
          <p:cNvSpPr txBox="1"/>
          <p:nvPr userDrawn="1"/>
        </p:nvSpPr>
        <p:spPr>
          <a:xfrm>
            <a:off x="10274301" y="6642556"/>
            <a:ext cx="1917700" cy="215444"/>
          </a:xfrm>
          <a:prstGeom prst="rect">
            <a:avLst/>
          </a:prstGeom>
          <a:noFill/>
        </p:spPr>
        <p:txBody>
          <a:bodyPr wrap="square" rtlCol="0">
            <a:spAutoFit/>
          </a:bodyPr>
          <a:lstStyle/>
          <a:p>
            <a:pPr algn="ctr"/>
            <a:r>
              <a:rPr lang="en-US" sz="800" dirty="0">
                <a:solidFill>
                  <a:schemeClr val="bg1">
                    <a:lumMod val="65000"/>
                  </a:schemeClr>
                </a:solidFill>
              </a:rPr>
              <a:t>© 2019, </a:t>
            </a:r>
            <a:r>
              <a:rPr lang="en-US" sz="800" dirty="0" err="1">
                <a:solidFill>
                  <a:schemeClr val="bg1">
                    <a:lumMod val="65000"/>
                  </a:schemeClr>
                </a:solidFill>
              </a:rPr>
              <a:t>OncoSec</a:t>
            </a:r>
            <a:r>
              <a:rPr lang="en-US" sz="800" dirty="0">
                <a:solidFill>
                  <a:schemeClr val="bg1">
                    <a:lumMod val="65000"/>
                  </a:schemeClr>
                </a:solidFill>
              </a:rPr>
              <a:t> Medical Incorporated</a:t>
            </a:r>
          </a:p>
        </p:txBody>
      </p:sp>
    </p:spTree>
    <p:extLst>
      <p:ext uri="{BB962C8B-B14F-4D97-AF65-F5344CB8AC3E}">
        <p14:creationId xmlns:p14="http://schemas.microsoft.com/office/powerpoint/2010/main" val="2616718670"/>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609585" rtl="0" eaLnBrk="1" latinLnBrk="0" hangingPunct="1">
        <a:lnSpc>
          <a:spcPct val="90000"/>
        </a:lnSpc>
        <a:spcBef>
          <a:spcPct val="0"/>
        </a:spcBef>
        <a:buNone/>
        <a:defRPr sz="4000" b="0" i="0" kern="1200">
          <a:solidFill>
            <a:schemeClr val="accent6"/>
          </a:solidFill>
          <a:latin typeface="Calibri Light"/>
          <a:ea typeface="+mj-ea"/>
          <a:cs typeface="Calibri Light"/>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A8697-0A70-4CFC-97EB-E5DD1D88C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A58481C-832B-4B10-BCB3-4CCFEC43F4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893D2-A778-42C1-B957-0DF1B66FB84B}" type="slidenum">
              <a:rPr lang="en-US" smtClean="0"/>
              <a:t>‹#›</a:t>
            </a:fld>
            <a:endParaRPr lang="en-US"/>
          </a:p>
        </p:txBody>
      </p:sp>
      <p:pic>
        <p:nvPicPr>
          <p:cNvPr id="7" name="Picture 6">
            <a:extLst>
              <a:ext uri="{FF2B5EF4-FFF2-40B4-BE49-F238E27FC236}">
                <a16:creationId xmlns:a16="http://schemas.microsoft.com/office/drawing/2014/main" id="{F3243736-C6A7-4452-971F-E3058958D04E}"/>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l="-18240"/>
          <a:stretch/>
        </p:blipFill>
        <p:spPr>
          <a:xfrm>
            <a:off x="4109955" y="98423"/>
            <a:ext cx="8082045" cy="5119973"/>
          </a:xfrm>
          <a:prstGeom prst="rect">
            <a:avLst/>
          </a:prstGeom>
        </p:spPr>
      </p:pic>
      <p:sp>
        <p:nvSpPr>
          <p:cNvPr id="9" name="TextBox 8">
            <a:extLst>
              <a:ext uri="{FF2B5EF4-FFF2-40B4-BE49-F238E27FC236}">
                <a16:creationId xmlns:a16="http://schemas.microsoft.com/office/drawing/2014/main" id="{8D9E416B-F9A8-4F1D-A50F-900B4949C474}"/>
              </a:ext>
            </a:extLst>
          </p:cNvPr>
          <p:cNvSpPr txBox="1"/>
          <p:nvPr userDrawn="1"/>
        </p:nvSpPr>
        <p:spPr>
          <a:xfrm>
            <a:off x="10274301" y="6642556"/>
            <a:ext cx="1917700" cy="215444"/>
          </a:xfrm>
          <a:prstGeom prst="rect">
            <a:avLst/>
          </a:prstGeom>
          <a:noFill/>
        </p:spPr>
        <p:txBody>
          <a:bodyPr wrap="square" rtlCol="0">
            <a:spAutoFit/>
          </a:bodyPr>
          <a:lstStyle/>
          <a:p>
            <a:pPr algn="ctr"/>
            <a:r>
              <a:rPr lang="en-US" sz="800" dirty="0">
                <a:solidFill>
                  <a:schemeClr val="bg1">
                    <a:lumMod val="65000"/>
                  </a:schemeClr>
                </a:solidFill>
              </a:rPr>
              <a:t>© 2019, </a:t>
            </a:r>
            <a:r>
              <a:rPr lang="en-US" sz="800" dirty="0" err="1">
                <a:solidFill>
                  <a:schemeClr val="bg1">
                    <a:lumMod val="65000"/>
                  </a:schemeClr>
                </a:solidFill>
              </a:rPr>
              <a:t>OncoSec</a:t>
            </a:r>
            <a:r>
              <a:rPr lang="en-US" sz="800" dirty="0">
                <a:solidFill>
                  <a:schemeClr val="bg1">
                    <a:lumMod val="65000"/>
                  </a:schemeClr>
                </a:solidFill>
              </a:rPr>
              <a:t> Medical Incorporated</a:t>
            </a:r>
          </a:p>
        </p:txBody>
      </p:sp>
    </p:spTree>
    <p:extLst>
      <p:ext uri="{BB962C8B-B14F-4D97-AF65-F5344CB8AC3E}">
        <p14:creationId xmlns:p14="http://schemas.microsoft.com/office/powerpoint/2010/main" val="29306451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9B88BD9-5B7A-4FC2-BE5E-A9F13BA894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11562-641B-4E4A-A62F-3F241A062F0A}" type="slidenum">
              <a:rPr lang="en-US" smtClean="0"/>
              <a:t>‹#›</a:t>
            </a:fld>
            <a:endParaRPr lang="en-US"/>
          </a:p>
        </p:txBody>
      </p:sp>
      <p:pic>
        <p:nvPicPr>
          <p:cNvPr id="7" name="Picture 6">
            <a:extLst>
              <a:ext uri="{FF2B5EF4-FFF2-40B4-BE49-F238E27FC236}">
                <a16:creationId xmlns:a16="http://schemas.microsoft.com/office/drawing/2014/main" id="{B6EA31FA-626B-44EC-8E66-EF0DB880B33F}"/>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l="-18240"/>
          <a:stretch/>
        </p:blipFill>
        <p:spPr>
          <a:xfrm>
            <a:off x="4109955" y="60323"/>
            <a:ext cx="8082045" cy="5119973"/>
          </a:xfrm>
          <a:prstGeom prst="rect">
            <a:avLst/>
          </a:prstGeom>
        </p:spPr>
      </p:pic>
      <p:pic>
        <p:nvPicPr>
          <p:cNvPr id="8" name="Picture 7">
            <a:extLst>
              <a:ext uri="{FF2B5EF4-FFF2-40B4-BE49-F238E27FC236}">
                <a16:creationId xmlns:a16="http://schemas.microsoft.com/office/drawing/2014/main" id="{1144C32F-48F3-42F7-9D0A-A1F9F5BED722}"/>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23900" y="4856798"/>
            <a:ext cx="2856356" cy="1417499"/>
          </a:xfrm>
          <a:prstGeom prst="rect">
            <a:avLst/>
          </a:prstGeom>
        </p:spPr>
      </p:pic>
      <p:sp>
        <p:nvSpPr>
          <p:cNvPr id="2" name="Rectangle 1">
            <a:extLst>
              <a:ext uri="{FF2B5EF4-FFF2-40B4-BE49-F238E27FC236}">
                <a16:creationId xmlns:a16="http://schemas.microsoft.com/office/drawing/2014/main" id="{2661ADA1-94B6-4527-91AB-B0498F04F846}"/>
              </a:ext>
            </a:extLst>
          </p:cNvPr>
          <p:cNvSpPr/>
          <p:nvPr userDrawn="1"/>
        </p:nvSpPr>
        <p:spPr>
          <a:xfrm>
            <a:off x="1524000" y="4686300"/>
            <a:ext cx="1338943" cy="87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AEB2D9-6364-4369-8E22-7196F99D3FD0}"/>
              </a:ext>
            </a:extLst>
          </p:cNvPr>
          <p:cNvSpPr txBox="1"/>
          <p:nvPr userDrawn="1"/>
        </p:nvSpPr>
        <p:spPr>
          <a:xfrm>
            <a:off x="10274301" y="6642556"/>
            <a:ext cx="1917700" cy="215444"/>
          </a:xfrm>
          <a:prstGeom prst="rect">
            <a:avLst/>
          </a:prstGeom>
          <a:noFill/>
        </p:spPr>
        <p:txBody>
          <a:bodyPr wrap="square" rtlCol="0">
            <a:spAutoFit/>
          </a:bodyPr>
          <a:lstStyle/>
          <a:p>
            <a:pPr algn="ctr"/>
            <a:r>
              <a:rPr lang="en-US" sz="800" dirty="0">
                <a:solidFill>
                  <a:schemeClr val="bg1">
                    <a:lumMod val="65000"/>
                  </a:schemeClr>
                </a:solidFill>
              </a:rPr>
              <a:t>© 2019, </a:t>
            </a:r>
            <a:r>
              <a:rPr lang="en-US" sz="800" dirty="0" err="1">
                <a:solidFill>
                  <a:schemeClr val="bg1">
                    <a:lumMod val="65000"/>
                  </a:schemeClr>
                </a:solidFill>
              </a:rPr>
              <a:t>OncoSec</a:t>
            </a:r>
            <a:r>
              <a:rPr lang="en-US" sz="800" dirty="0">
                <a:solidFill>
                  <a:schemeClr val="bg1">
                    <a:lumMod val="65000"/>
                  </a:schemeClr>
                </a:solidFill>
              </a:rPr>
              <a:t> Medical Incorporated</a:t>
            </a:r>
          </a:p>
        </p:txBody>
      </p:sp>
    </p:spTree>
    <p:extLst>
      <p:ext uri="{BB962C8B-B14F-4D97-AF65-F5344CB8AC3E}">
        <p14:creationId xmlns:p14="http://schemas.microsoft.com/office/powerpoint/2010/main" val="395040078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088A0B-322B-41D0-8860-4D3761FD83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240"/>
          <a:stretch/>
        </p:blipFill>
        <p:spPr>
          <a:xfrm>
            <a:off x="4109955" y="109308"/>
            <a:ext cx="8082045" cy="5119973"/>
          </a:xfrm>
          <a:prstGeom prst="rect">
            <a:avLst/>
          </a:prstGeom>
        </p:spPr>
      </p:pic>
      <p:pic>
        <p:nvPicPr>
          <p:cNvPr id="9" name="Picture 8">
            <a:extLst>
              <a:ext uri="{FF2B5EF4-FFF2-40B4-BE49-F238E27FC236}">
                <a16:creationId xmlns:a16="http://schemas.microsoft.com/office/drawing/2014/main" id="{EA5C8731-05D8-4001-BE75-52C55F99EB1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4047" y="2010183"/>
            <a:ext cx="4557680" cy="2261800"/>
          </a:xfrm>
          <a:prstGeom prst="rect">
            <a:avLst/>
          </a:prstGeom>
        </p:spPr>
      </p:pic>
      <p:sp>
        <p:nvSpPr>
          <p:cNvPr id="6" name="TextBox 5">
            <a:extLst>
              <a:ext uri="{FF2B5EF4-FFF2-40B4-BE49-F238E27FC236}">
                <a16:creationId xmlns:a16="http://schemas.microsoft.com/office/drawing/2014/main" id="{3AF1B75C-3DC4-4A4A-B041-C08D5174789D}"/>
              </a:ext>
            </a:extLst>
          </p:cNvPr>
          <p:cNvSpPr txBox="1"/>
          <p:nvPr userDrawn="1"/>
        </p:nvSpPr>
        <p:spPr>
          <a:xfrm>
            <a:off x="10274301" y="6642556"/>
            <a:ext cx="1917700" cy="215444"/>
          </a:xfrm>
          <a:prstGeom prst="rect">
            <a:avLst/>
          </a:prstGeom>
          <a:noFill/>
        </p:spPr>
        <p:txBody>
          <a:bodyPr wrap="square" rtlCol="0">
            <a:spAutoFit/>
          </a:bodyPr>
          <a:lstStyle/>
          <a:p>
            <a:pPr algn="ctr"/>
            <a:r>
              <a:rPr lang="en-US" sz="800" dirty="0">
                <a:solidFill>
                  <a:schemeClr val="bg1">
                    <a:lumMod val="65000"/>
                  </a:schemeClr>
                </a:solidFill>
              </a:rPr>
              <a:t>© 2019, </a:t>
            </a:r>
            <a:r>
              <a:rPr lang="en-US" sz="800" dirty="0" err="1">
                <a:solidFill>
                  <a:schemeClr val="bg1">
                    <a:lumMod val="65000"/>
                  </a:schemeClr>
                </a:solidFill>
              </a:rPr>
              <a:t>OncoSec</a:t>
            </a:r>
            <a:r>
              <a:rPr lang="en-US" sz="800" dirty="0">
                <a:solidFill>
                  <a:schemeClr val="bg1">
                    <a:lumMod val="65000"/>
                  </a:schemeClr>
                </a:solidFill>
              </a:rPr>
              <a:t> Medical Incorporated</a:t>
            </a:r>
          </a:p>
        </p:txBody>
      </p:sp>
    </p:spTree>
    <p:extLst>
      <p:ext uri="{BB962C8B-B14F-4D97-AF65-F5344CB8AC3E}">
        <p14:creationId xmlns:p14="http://schemas.microsoft.com/office/powerpoint/2010/main" val="1406017481"/>
      </p:ext>
    </p:extLst>
  </p:cSld>
  <p:clrMap bg1="lt1" tx1="dk1" bg2="lt2" tx2="dk2" accent1="accent1" accent2="accent2" accent3="accent3" accent4="accent4" accent5="accent5" accent6="accent6" hlink="hlink" folHlink="folHlink"/>
  <p:sldLayoutIdLst>
    <p:sldLayoutId id="2147483779" r:id="rId1"/>
  </p:sldLayoutIdLst>
  <p:hf hdr="0" ftr="0" dt="0"/>
  <p:txStyles>
    <p:titleStyle>
      <a:lvl1pPr algn="l" defTabSz="609585" rtl="0" eaLnBrk="1" latinLnBrk="0" hangingPunct="1">
        <a:lnSpc>
          <a:spcPct val="90000"/>
        </a:lnSpc>
        <a:spcBef>
          <a:spcPct val="0"/>
        </a:spcBef>
        <a:buNone/>
        <a:defRPr sz="4000" b="0" i="0" kern="1200">
          <a:solidFill>
            <a:schemeClr val="accent6"/>
          </a:solidFill>
          <a:latin typeface="Calibri Light"/>
          <a:ea typeface="+mj-ea"/>
          <a:cs typeface="Calibri Light"/>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A2B1621-AF91-4BDF-92B9-C1EF75FE8EBF}"/>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DC6ABC1E-F1D2-4C1E-9177-33E345095D2E}" type="slidenum">
              <a:rPr lang="en-US" smtClean="0"/>
              <a:t>‹#›</a:t>
            </a:fld>
            <a:endParaRPr lang="en-US"/>
          </a:p>
        </p:txBody>
      </p:sp>
      <p:sp>
        <p:nvSpPr>
          <p:cNvPr id="5" name="TextBox 4">
            <a:extLst>
              <a:ext uri="{FF2B5EF4-FFF2-40B4-BE49-F238E27FC236}">
                <a16:creationId xmlns:a16="http://schemas.microsoft.com/office/drawing/2014/main" id="{57172A27-046A-42A7-A71E-CE36CEB2C6FD}"/>
              </a:ext>
            </a:extLst>
          </p:cNvPr>
          <p:cNvSpPr txBox="1"/>
          <p:nvPr userDrawn="1"/>
        </p:nvSpPr>
        <p:spPr>
          <a:xfrm>
            <a:off x="10274301" y="6642556"/>
            <a:ext cx="1917700" cy="215444"/>
          </a:xfrm>
          <a:prstGeom prst="rect">
            <a:avLst/>
          </a:prstGeom>
          <a:noFill/>
        </p:spPr>
        <p:txBody>
          <a:bodyPr wrap="square" rtlCol="0">
            <a:spAutoFit/>
          </a:bodyPr>
          <a:lstStyle/>
          <a:p>
            <a:pPr algn="ctr"/>
            <a:r>
              <a:rPr lang="en-US" sz="800" dirty="0">
                <a:solidFill>
                  <a:schemeClr val="bg1">
                    <a:lumMod val="65000"/>
                  </a:schemeClr>
                </a:solidFill>
              </a:rPr>
              <a:t>© 2019, </a:t>
            </a:r>
            <a:r>
              <a:rPr lang="en-US" sz="800" dirty="0" err="1">
                <a:solidFill>
                  <a:schemeClr val="bg1">
                    <a:lumMod val="65000"/>
                  </a:schemeClr>
                </a:solidFill>
              </a:rPr>
              <a:t>OncoSec</a:t>
            </a:r>
            <a:r>
              <a:rPr lang="en-US" sz="800" dirty="0">
                <a:solidFill>
                  <a:schemeClr val="bg1">
                    <a:lumMod val="65000"/>
                  </a:schemeClr>
                </a:solidFill>
              </a:rPr>
              <a:t> Medical Incorporated</a:t>
            </a:r>
          </a:p>
        </p:txBody>
      </p:sp>
    </p:spTree>
    <p:extLst>
      <p:ext uri="{BB962C8B-B14F-4D97-AF65-F5344CB8AC3E}">
        <p14:creationId xmlns:p14="http://schemas.microsoft.com/office/powerpoint/2010/main" val="250178687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8.xml"/><Relationship Id="rId7" Type="http://schemas.openxmlformats.org/officeDocument/2006/relationships/image" Target="../media/image40.png"/><Relationship Id="rId12" Type="http://schemas.openxmlformats.org/officeDocument/2006/relationships/image" Target="../media/image36.e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39.png"/><Relationship Id="rId11" Type="http://schemas.openxmlformats.org/officeDocument/2006/relationships/oleObject" Target="../embeddings/oleObject6.bin"/><Relationship Id="rId5" Type="http://schemas.openxmlformats.org/officeDocument/2006/relationships/image" Target="../media/image38.jpeg"/><Relationship Id="rId10" Type="http://schemas.openxmlformats.org/officeDocument/2006/relationships/image" Target="../media/image43.tmp"/><Relationship Id="rId4" Type="http://schemas.openxmlformats.org/officeDocument/2006/relationships/image" Target="../media/image37.jpe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6.emf"/><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tiff"/><Relationship Id="rId4" Type="http://schemas.openxmlformats.org/officeDocument/2006/relationships/image" Target="../media/image6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emf"/><Relationship Id="rId9"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4.emf"/><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oleObject" Target="../embeddings/oleObject4.bin"/><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4022" y="3429000"/>
            <a:ext cx="9071478" cy="1938992"/>
          </a:xfrm>
          <a:prstGeom prst="rect">
            <a:avLst/>
          </a:prstGeom>
        </p:spPr>
        <p:txBody>
          <a:bodyPr wrap="square">
            <a:spAutoFit/>
          </a:bodyPr>
          <a:lstStyle/>
          <a:p>
            <a:pPr defTabSz="609585">
              <a:spcBef>
                <a:spcPct val="0"/>
              </a:spcBef>
            </a:pPr>
            <a:r>
              <a:rPr lang="en-US" sz="3200" b="1" i="1" dirty="0">
                <a:ln>
                  <a:solidFill>
                    <a:srgbClr val="D1D1D1"/>
                  </a:solidFill>
                </a:ln>
                <a:solidFill>
                  <a:srgbClr val="0F416A"/>
                </a:solidFill>
                <a:latin typeface="Arial" panose="020B0604020202020204" pitchFamily="34" charset="0"/>
                <a:ea typeface="Avenir Next" charset="0"/>
                <a:cs typeface="Arial" panose="020B0604020202020204" pitchFamily="34" charset="0"/>
              </a:rPr>
              <a:t>A Novel Platform for Localized </a:t>
            </a:r>
            <a:r>
              <a:rPr lang="en-US" sz="3200" b="1" i="1" dirty="0" err="1">
                <a:ln>
                  <a:solidFill>
                    <a:srgbClr val="D1D1D1"/>
                  </a:solidFill>
                </a:ln>
                <a:solidFill>
                  <a:srgbClr val="0F416A"/>
                </a:solidFill>
                <a:latin typeface="Arial" panose="020B0604020202020204" pitchFamily="34" charset="0"/>
                <a:ea typeface="Avenir Next" charset="0"/>
                <a:cs typeface="Arial" panose="020B0604020202020204" pitchFamily="34" charset="0"/>
              </a:rPr>
              <a:t>Intratumoral</a:t>
            </a:r>
            <a:r>
              <a:rPr lang="en-US" sz="3200" b="1" i="1" dirty="0">
                <a:ln>
                  <a:solidFill>
                    <a:srgbClr val="D1D1D1"/>
                  </a:solidFill>
                </a:ln>
                <a:solidFill>
                  <a:srgbClr val="0F416A"/>
                </a:solidFill>
                <a:latin typeface="Arial" panose="020B0604020202020204" pitchFamily="34" charset="0"/>
                <a:ea typeface="Avenir Next" charset="0"/>
                <a:cs typeface="Arial" panose="020B0604020202020204" pitchFamily="34" charset="0"/>
              </a:rPr>
              <a:t> Expression of Immunotherapy – GET IT</a:t>
            </a:r>
            <a:endParaRPr lang="en-US" sz="800" b="1" i="1" dirty="0">
              <a:ln>
                <a:solidFill>
                  <a:srgbClr val="D1D1D1"/>
                </a:solidFill>
              </a:ln>
              <a:solidFill>
                <a:srgbClr val="0F416A"/>
              </a:solidFill>
              <a:latin typeface="Arial" panose="020B0604020202020204" pitchFamily="34" charset="0"/>
              <a:ea typeface="Avenir Next" charset="0"/>
              <a:cs typeface="Arial" panose="020B0604020202020204" pitchFamily="34" charset="0"/>
            </a:endParaRPr>
          </a:p>
          <a:p>
            <a:pPr defTabSz="609585">
              <a:spcBef>
                <a:spcPct val="0"/>
              </a:spcBef>
            </a:pPr>
            <a:endParaRPr lang="en-US" sz="2800" i="1" dirty="0">
              <a:ln>
                <a:solidFill>
                  <a:srgbClr val="D1D1D1"/>
                </a:solidFill>
              </a:ln>
              <a:solidFill>
                <a:srgbClr val="0F416A"/>
              </a:solidFill>
              <a:latin typeface="Arial" panose="020B0604020202020204" pitchFamily="34" charset="0"/>
              <a:cs typeface="Arial" panose="020B0604020202020204" pitchFamily="34" charset="0"/>
            </a:endParaRPr>
          </a:p>
          <a:p>
            <a:pPr defTabSz="609585">
              <a:spcBef>
                <a:spcPct val="0"/>
              </a:spcBef>
            </a:pPr>
            <a:r>
              <a:rPr lang="en-US" sz="2800" i="1" dirty="0">
                <a:ln>
                  <a:solidFill>
                    <a:srgbClr val="D1D1D1"/>
                  </a:solidFill>
                </a:ln>
                <a:solidFill>
                  <a:srgbClr val="0F416A"/>
                </a:solidFill>
                <a:latin typeface="Arial" panose="020B0604020202020204" pitchFamily="34" charset="0"/>
                <a:cs typeface="Arial" panose="020B0604020202020204" pitchFamily="34" charset="0"/>
              </a:rPr>
              <a:t>Bridget O’Keeffe</a:t>
            </a:r>
          </a:p>
        </p:txBody>
      </p:sp>
    </p:spTree>
    <p:extLst>
      <p:ext uri="{BB962C8B-B14F-4D97-AF65-F5344CB8AC3E}">
        <p14:creationId xmlns:p14="http://schemas.microsoft.com/office/powerpoint/2010/main" val="20725744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869C50-7051-4512-A8B2-556EBFCCED2D}"/>
              </a:ext>
            </a:extLst>
          </p:cNvPr>
          <p:cNvSpPr txBox="1"/>
          <p:nvPr/>
        </p:nvSpPr>
        <p:spPr>
          <a:xfrm>
            <a:off x="1125220" y="317183"/>
            <a:ext cx="9941560" cy="892552"/>
          </a:xfrm>
          <a:prstGeom prst="rect">
            <a:avLst/>
          </a:prstGeom>
          <a:noFill/>
        </p:spPr>
        <p:txBody>
          <a:bodyPr wrap="square">
            <a:spAutoFit/>
          </a:bodyPr>
          <a:lstStyle/>
          <a:p>
            <a:pPr algn="ctr"/>
            <a:r>
              <a:rPr lang="en-US" sz="3200" b="1" dirty="0">
                <a:solidFill>
                  <a:srgbClr val="0F416A"/>
                </a:solidFill>
                <a:latin typeface="Avenir Next" panose="020B0503020202020204"/>
              </a:rPr>
              <a:t>Summary of Prior Melanoma Clinical Trials Using TAVO </a:t>
            </a:r>
            <a:r>
              <a:rPr lang="en-US" sz="2000" b="1" dirty="0">
                <a:solidFill>
                  <a:srgbClr val="0F416A"/>
                </a:solidFill>
                <a:latin typeface="Avenir Next" panose="020B0503020202020204"/>
              </a:rPr>
              <a:t>(TAVO = </a:t>
            </a:r>
            <a:r>
              <a:rPr lang="en-US" sz="2000" b="1" dirty="0" err="1">
                <a:solidFill>
                  <a:srgbClr val="0F416A"/>
                </a:solidFill>
                <a:latin typeface="Avenir Next" panose="020B0503020202020204"/>
              </a:rPr>
              <a:t>tavokinogene</a:t>
            </a:r>
            <a:r>
              <a:rPr lang="en-US" sz="2000" b="1" dirty="0">
                <a:solidFill>
                  <a:srgbClr val="0F416A"/>
                </a:solidFill>
                <a:latin typeface="Avenir Next" panose="020B0503020202020204"/>
              </a:rPr>
              <a:t> </a:t>
            </a:r>
            <a:r>
              <a:rPr lang="en-US" sz="2000" b="1" dirty="0" err="1">
                <a:solidFill>
                  <a:srgbClr val="0F416A"/>
                </a:solidFill>
                <a:latin typeface="Avenir Next" panose="020B0503020202020204"/>
              </a:rPr>
              <a:t>telseplasmid</a:t>
            </a:r>
            <a:r>
              <a:rPr lang="en-US" sz="2000" b="1" dirty="0">
                <a:solidFill>
                  <a:srgbClr val="0F416A"/>
                </a:solidFill>
                <a:latin typeface="Avenir Next" panose="020B0503020202020204"/>
              </a:rPr>
              <a:t>, human pIL-12)</a:t>
            </a:r>
          </a:p>
        </p:txBody>
      </p:sp>
      <p:sp>
        <p:nvSpPr>
          <p:cNvPr id="6" name="TextBox 5">
            <a:extLst>
              <a:ext uri="{FF2B5EF4-FFF2-40B4-BE49-F238E27FC236}">
                <a16:creationId xmlns:a16="http://schemas.microsoft.com/office/drawing/2014/main" id="{4F8A911B-599F-4F60-828E-B4DE210E48A3}"/>
              </a:ext>
            </a:extLst>
          </p:cNvPr>
          <p:cNvSpPr txBox="1"/>
          <p:nvPr/>
        </p:nvSpPr>
        <p:spPr>
          <a:xfrm>
            <a:off x="190500" y="1504066"/>
            <a:ext cx="11998960" cy="2046714"/>
          </a:xfrm>
          <a:prstGeom prst="rect">
            <a:avLst/>
          </a:prstGeom>
          <a:noFill/>
        </p:spPr>
        <p:txBody>
          <a:bodyPr wrap="square">
            <a:spAutoFit/>
          </a:bodyPr>
          <a:lstStyle/>
          <a:p>
            <a:r>
              <a:rPr lang="en-US" sz="2400" u="sng" dirty="0">
                <a:solidFill>
                  <a:srgbClr val="0F416A"/>
                </a:solidFill>
                <a:latin typeface="Avenir Next" panose="020B0503020202020204"/>
              </a:rPr>
              <a:t>TAVO monotherapy in patients with stage III/IV melanoma</a:t>
            </a:r>
            <a:r>
              <a:rPr lang="en-US" sz="2400" dirty="0">
                <a:solidFill>
                  <a:srgbClr val="0F416A"/>
                </a:solidFill>
                <a:latin typeface="Avenir Next" panose="020B0503020202020204"/>
              </a:rPr>
              <a:t> </a:t>
            </a:r>
            <a:r>
              <a:rPr lang="en-US" sz="1600" dirty="0">
                <a:solidFill>
                  <a:srgbClr val="0F416A"/>
                </a:solidFill>
                <a:latin typeface="Avenir Next" panose="020B0503020202020204"/>
              </a:rPr>
              <a:t>(Algazi et al, Ann Oncol 2020)</a:t>
            </a:r>
          </a:p>
          <a:p>
            <a:pPr marL="285750" indent="-285750">
              <a:spcBef>
                <a:spcPts val="600"/>
              </a:spcBef>
              <a:buFont typeface="Courier New" panose="02070309020205020404" pitchFamily="49" charset="0"/>
              <a:buChar char="o"/>
            </a:pPr>
            <a:r>
              <a:rPr lang="en-US" sz="2200" dirty="0">
                <a:solidFill>
                  <a:schemeClr val="tx2"/>
                </a:solidFill>
                <a:latin typeface="Avenir Next" panose="020B0503020202020204"/>
              </a:rPr>
              <a:t>30% ORR (RECIST v1.1) and regression of at least one untreated lesion was observed in 46% of patients </a:t>
            </a:r>
          </a:p>
          <a:p>
            <a:pPr marL="285750" indent="-285750">
              <a:spcBef>
                <a:spcPts val="600"/>
              </a:spcBef>
              <a:buFont typeface="Courier New" panose="02070309020205020404" pitchFamily="49" charset="0"/>
              <a:buChar char="o"/>
            </a:pPr>
            <a:r>
              <a:rPr lang="en-US" sz="2200" dirty="0">
                <a:solidFill>
                  <a:srgbClr val="0F416A"/>
                </a:solidFill>
                <a:latin typeface="Avenir Next" panose="020B0503020202020204"/>
              </a:rPr>
              <a:t>IL-12 monotherapy drives TIL, activates the immune transcriptome, but induces adaptive resistance</a:t>
            </a:r>
          </a:p>
          <a:p>
            <a:pPr marL="285750" indent="-285750">
              <a:spcBef>
                <a:spcPts val="600"/>
              </a:spcBef>
              <a:buFont typeface="Courier New" panose="02070309020205020404" pitchFamily="49" charset="0"/>
              <a:buChar char="o"/>
            </a:pPr>
            <a:r>
              <a:rPr lang="en-US" sz="2200" dirty="0">
                <a:solidFill>
                  <a:srgbClr val="0F416A"/>
                </a:solidFill>
                <a:latin typeface="Avenir Next" panose="020B0503020202020204"/>
              </a:rPr>
              <a:t>Checkpoint blockade potentially blunted durability of response</a:t>
            </a:r>
          </a:p>
        </p:txBody>
      </p:sp>
      <p:sp>
        <p:nvSpPr>
          <p:cNvPr id="7" name="TextBox 6">
            <a:extLst>
              <a:ext uri="{FF2B5EF4-FFF2-40B4-BE49-F238E27FC236}">
                <a16:creationId xmlns:a16="http://schemas.microsoft.com/office/drawing/2014/main" id="{BA8E1991-BB49-4479-9173-0EF337D70DDB}"/>
              </a:ext>
            </a:extLst>
          </p:cNvPr>
          <p:cNvSpPr txBox="1"/>
          <p:nvPr/>
        </p:nvSpPr>
        <p:spPr>
          <a:xfrm>
            <a:off x="190499" y="4017049"/>
            <a:ext cx="11826241" cy="2077492"/>
          </a:xfrm>
          <a:prstGeom prst="rect">
            <a:avLst/>
          </a:prstGeom>
          <a:noFill/>
        </p:spPr>
        <p:txBody>
          <a:bodyPr wrap="square">
            <a:spAutoFit/>
          </a:bodyPr>
          <a:lstStyle/>
          <a:p>
            <a:r>
              <a:rPr lang="en-US" sz="2400" u="sng" dirty="0">
                <a:solidFill>
                  <a:srgbClr val="0F416A"/>
                </a:solidFill>
                <a:latin typeface="Avenir Next" panose="020B0503020202020204"/>
              </a:rPr>
              <a:t>TAVO + pembrolizumab in patients with stage III/IV melanoma predicted to not respond to anti-PD-1 therapy</a:t>
            </a:r>
            <a:r>
              <a:rPr lang="en-US" sz="2400" dirty="0">
                <a:solidFill>
                  <a:srgbClr val="0F416A"/>
                </a:solidFill>
                <a:latin typeface="Avenir Next" panose="020B0503020202020204"/>
              </a:rPr>
              <a:t> </a:t>
            </a:r>
            <a:r>
              <a:rPr lang="en-US" sz="1600" dirty="0">
                <a:solidFill>
                  <a:srgbClr val="0F416A"/>
                </a:solidFill>
                <a:latin typeface="Avenir Next" panose="020B0503020202020204"/>
              </a:rPr>
              <a:t>(Algazi et al, Clin Cancer Res. 2020)</a:t>
            </a:r>
            <a:endParaRPr lang="en-US" sz="1600" u="sng" dirty="0">
              <a:solidFill>
                <a:srgbClr val="0F416A"/>
              </a:solidFill>
              <a:latin typeface="Avenir Next" panose="020B0503020202020204"/>
            </a:endParaRPr>
          </a:p>
          <a:p>
            <a:pPr marL="285750" indent="-285750">
              <a:spcBef>
                <a:spcPts val="600"/>
              </a:spcBef>
              <a:buFont typeface="Courier New" panose="02070309020205020404" pitchFamily="49" charset="0"/>
              <a:buChar char="o"/>
            </a:pPr>
            <a:r>
              <a:rPr lang="en-US" sz="2200" dirty="0">
                <a:solidFill>
                  <a:schemeClr val="tx2"/>
                </a:solidFill>
                <a:latin typeface="Avenir Next" panose="020B0503020202020204"/>
              </a:rPr>
              <a:t>Enrolled patients had </a:t>
            </a:r>
            <a:r>
              <a:rPr lang="en-US" sz="2200" dirty="0" err="1">
                <a:solidFill>
                  <a:schemeClr val="tx2"/>
                </a:solidFill>
                <a:latin typeface="Avenir Next" panose="020B0503020202020204"/>
              </a:rPr>
              <a:t>peCTL</a:t>
            </a:r>
            <a:r>
              <a:rPr lang="en-US" sz="2200" dirty="0">
                <a:solidFill>
                  <a:schemeClr val="tx2"/>
                </a:solidFill>
                <a:latin typeface="Avenir Next" panose="020B0503020202020204"/>
              </a:rPr>
              <a:t> TIL with &lt;25% CTLA4</a:t>
            </a:r>
            <a:r>
              <a:rPr lang="en-US" sz="2200" baseline="30000" dirty="0">
                <a:solidFill>
                  <a:schemeClr val="tx2"/>
                </a:solidFill>
                <a:latin typeface="Avenir Next" panose="020B0503020202020204"/>
              </a:rPr>
              <a:t>hi</a:t>
            </a:r>
            <a:r>
              <a:rPr lang="en-US" sz="2200" dirty="0">
                <a:solidFill>
                  <a:schemeClr val="tx2"/>
                </a:solidFill>
                <a:latin typeface="Avenir Next" panose="020B0503020202020204"/>
              </a:rPr>
              <a:t>PD1</a:t>
            </a:r>
            <a:r>
              <a:rPr lang="en-US" sz="2200" baseline="30000" dirty="0">
                <a:solidFill>
                  <a:schemeClr val="tx2"/>
                </a:solidFill>
                <a:latin typeface="Avenir Next" panose="020B0503020202020204"/>
              </a:rPr>
              <a:t>hi </a:t>
            </a:r>
            <a:r>
              <a:rPr lang="en-US" sz="1600" dirty="0">
                <a:solidFill>
                  <a:schemeClr val="tx2"/>
                </a:solidFill>
                <a:latin typeface="Avenir Next" panose="020B0503020202020204"/>
              </a:rPr>
              <a:t>(Daud et al , JCI 2016)</a:t>
            </a:r>
          </a:p>
          <a:p>
            <a:pPr marL="285750" indent="-285750">
              <a:spcBef>
                <a:spcPts val="600"/>
              </a:spcBef>
              <a:buFont typeface="Courier New" panose="02070309020205020404" pitchFamily="49" charset="0"/>
              <a:buChar char="o"/>
            </a:pPr>
            <a:r>
              <a:rPr lang="en-US" sz="2200" dirty="0">
                <a:solidFill>
                  <a:srgbClr val="0F416A"/>
                </a:solidFill>
                <a:effectLst/>
                <a:latin typeface="Avenir Next" panose="020B0503020202020204"/>
              </a:rPr>
              <a:t>43% [9/21] achieved RECIST v1.1 BORR</a:t>
            </a:r>
            <a:endParaRPr lang="en-US" sz="2200" dirty="0">
              <a:solidFill>
                <a:srgbClr val="0F416A"/>
              </a:solidFill>
              <a:effectLst/>
              <a:latin typeface="Avenir Next" panose="020B0503020202020204"/>
              <a:ea typeface="Calibri" panose="020F0502020204030204" pitchFamily="34" charset="0"/>
              <a:cs typeface="Times New Roman" panose="02020603050405020304" pitchFamily="18" charset="0"/>
            </a:endParaRPr>
          </a:p>
          <a:p>
            <a:pPr marL="285750" indent="-285750">
              <a:spcBef>
                <a:spcPts val="600"/>
              </a:spcBef>
              <a:buFont typeface="Courier New" panose="02070309020205020404" pitchFamily="49" charset="0"/>
              <a:buChar char="o"/>
            </a:pPr>
            <a:r>
              <a:rPr lang="en-US" sz="2200" dirty="0">
                <a:solidFill>
                  <a:srgbClr val="0F416A"/>
                </a:solidFill>
                <a:effectLst/>
                <a:latin typeface="Avenir Next" panose="020B0503020202020204"/>
              </a:rPr>
              <a:t>38% [8/21] achieved RECIST v1.1 durable CR</a:t>
            </a:r>
            <a:endParaRPr lang="en-US" sz="2200" dirty="0">
              <a:solidFill>
                <a:srgbClr val="0F416A"/>
              </a:solidFill>
              <a:effectLst/>
              <a:latin typeface="Avenir Next" panose="020B0503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22992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2875" y="2328141"/>
            <a:ext cx="4314825" cy="2800767"/>
          </a:xfrm>
          <a:prstGeom prst="rect">
            <a:avLst/>
          </a:prstGeom>
          <a:noFill/>
        </p:spPr>
        <p:txBody>
          <a:bodyPr wrap="square" lIns="0" rIns="0" rtlCol="0">
            <a:spAutoFit/>
          </a:bodyPr>
          <a:lstStyle/>
          <a:p>
            <a:pPr marL="327406" lvl="1">
              <a:buClr>
                <a:srgbClr val="F8993D"/>
              </a:buClr>
              <a:buSzPts val="2348"/>
            </a:pPr>
            <a:r>
              <a:rPr lang="en-US" sz="2000" dirty="0">
                <a:ln w="0"/>
                <a:solidFill>
                  <a:schemeClr val="tx2"/>
                </a:solidFill>
                <a:latin typeface="Avenir Next" panose="020B0503020202020204"/>
                <a:cs typeface="Calibri" panose="020F0502020204030204" pitchFamily="34" charset="0"/>
              </a:rPr>
              <a:t>Anti-PD-1 Ab refractory defined as:</a:t>
            </a:r>
          </a:p>
          <a:p>
            <a:pPr marL="685783" lvl="2" indent="-157730">
              <a:buClr>
                <a:srgbClr val="F8993D"/>
              </a:buClr>
              <a:buSzPts val="2113"/>
              <a:buFont typeface="Calibri"/>
              <a:buChar char="-"/>
            </a:pPr>
            <a:r>
              <a:rPr lang="en-US" sz="2000" dirty="0">
                <a:ln w="0"/>
                <a:solidFill>
                  <a:schemeClr val="tx2"/>
                </a:solidFill>
                <a:latin typeface="Avenir Next" panose="020B0503020202020204"/>
                <a:cs typeface="Calibri" panose="020F0502020204030204" pitchFamily="34" charset="0"/>
              </a:rPr>
              <a:t>4 doses pembrolizumab q3 weeks</a:t>
            </a:r>
          </a:p>
          <a:p>
            <a:pPr marL="685783" lvl="2" indent="-157730">
              <a:buClr>
                <a:srgbClr val="F8993D"/>
              </a:buClr>
              <a:buSzPts val="2113"/>
              <a:buFont typeface="Calibri"/>
              <a:buChar char="-"/>
            </a:pPr>
            <a:r>
              <a:rPr lang="en-US" sz="2000" dirty="0">
                <a:ln w="0"/>
                <a:solidFill>
                  <a:schemeClr val="tx2"/>
                </a:solidFill>
                <a:latin typeface="Avenir Next" panose="020B0503020202020204"/>
                <a:cs typeface="Calibri" panose="020F0502020204030204" pitchFamily="34" charset="0"/>
              </a:rPr>
              <a:t>3 doses nivolumab q4 weeks</a:t>
            </a:r>
          </a:p>
          <a:p>
            <a:pPr marL="685783" lvl="2" indent="-157730">
              <a:buClr>
                <a:srgbClr val="F8993D"/>
              </a:buClr>
              <a:buSzPts val="2113"/>
              <a:buFont typeface="Calibri"/>
              <a:buChar char="-"/>
            </a:pPr>
            <a:r>
              <a:rPr lang="en-US" sz="2000" dirty="0">
                <a:ln w="0"/>
                <a:solidFill>
                  <a:schemeClr val="tx2"/>
                </a:solidFill>
                <a:latin typeface="Avenir Next" panose="020B0503020202020204"/>
                <a:cs typeface="Calibri" panose="020F0502020204030204" pitchFamily="34" charset="0"/>
              </a:rPr>
              <a:t>6 doses nivolumab q2 weeks</a:t>
            </a:r>
          </a:p>
          <a:p>
            <a:pPr marL="685783" lvl="2" indent="-157730">
              <a:buClr>
                <a:srgbClr val="F8993D"/>
              </a:buClr>
              <a:buSzPts val="2113"/>
              <a:buFont typeface="Calibri"/>
              <a:buChar char="-"/>
            </a:pPr>
            <a:endParaRPr lang="en-US" sz="800" dirty="0">
              <a:ln w="0"/>
              <a:solidFill>
                <a:schemeClr val="tx2"/>
              </a:solidFill>
              <a:latin typeface="Avenir Next" panose="020B0503020202020204"/>
              <a:cs typeface="Calibri" panose="020F0502020204030204" pitchFamily="34" charset="0"/>
            </a:endParaRPr>
          </a:p>
          <a:p>
            <a:pPr marL="482179" lvl="1" indent="-154773">
              <a:buClr>
                <a:srgbClr val="F8993D"/>
              </a:buClr>
              <a:buSzPts val="2348"/>
              <a:buFont typeface="Arial"/>
              <a:buChar char="•"/>
            </a:pPr>
            <a:r>
              <a:rPr lang="en-US" sz="2000" dirty="0">
                <a:ln w="0"/>
                <a:solidFill>
                  <a:schemeClr val="tx2"/>
                </a:solidFill>
                <a:latin typeface="Avenir Next" panose="020B0503020202020204"/>
                <a:cs typeface="Calibri" panose="020F0502020204030204" pitchFamily="34" charset="0"/>
              </a:rPr>
              <a:t>Confirmed progressive disease (RECIST v1.1) ≤ 12 weeks after last anti-PD-1 Ab dose</a:t>
            </a:r>
          </a:p>
          <a:p>
            <a:pPr marL="482179" lvl="1" indent="-154773">
              <a:buClr>
                <a:srgbClr val="F8993D"/>
              </a:buClr>
              <a:buSzPts val="2348"/>
              <a:buFont typeface="Arial"/>
              <a:buChar char="•"/>
            </a:pPr>
            <a:endParaRPr lang="en-US" sz="800" dirty="0">
              <a:ln w="0"/>
              <a:solidFill>
                <a:schemeClr val="tx2"/>
              </a:solidFill>
              <a:latin typeface="Avenir Next" panose="020B0503020202020204"/>
              <a:cs typeface="Calibri" panose="020F0502020204030204" pitchFamily="34" charset="0"/>
            </a:endParaRPr>
          </a:p>
          <a:p>
            <a:pPr marL="482179" lvl="1" indent="-154773">
              <a:buClr>
                <a:srgbClr val="F8993D"/>
              </a:buClr>
              <a:buSzPts val="2348"/>
              <a:buFont typeface="Arial"/>
              <a:buChar char="•"/>
            </a:pPr>
            <a:r>
              <a:rPr lang="en-US" sz="2000" dirty="0">
                <a:ln w="0"/>
                <a:solidFill>
                  <a:schemeClr val="tx2"/>
                </a:solidFill>
                <a:latin typeface="Avenir Next" panose="020B0503020202020204"/>
                <a:cs typeface="Calibri" panose="020F0502020204030204" pitchFamily="34" charset="0"/>
              </a:rPr>
              <a:t>No intervening therapies </a:t>
            </a:r>
          </a:p>
        </p:txBody>
      </p:sp>
      <p:sp>
        <p:nvSpPr>
          <p:cNvPr id="11" name="Rectangle 10">
            <a:extLst>
              <a:ext uri="{FF2B5EF4-FFF2-40B4-BE49-F238E27FC236}">
                <a16:creationId xmlns:a16="http://schemas.microsoft.com/office/drawing/2014/main" id="{FC4F2CD4-0EB8-1947-A748-7F89387F67B5}"/>
              </a:ext>
            </a:extLst>
          </p:cNvPr>
          <p:cNvSpPr/>
          <p:nvPr/>
        </p:nvSpPr>
        <p:spPr>
          <a:xfrm>
            <a:off x="61123" y="1974198"/>
            <a:ext cx="3078879" cy="400110"/>
          </a:xfrm>
          <a:prstGeom prst="rect">
            <a:avLst/>
          </a:prstGeom>
        </p:spPr>
        <p:txBody>
          <a:bodyPr wrap="square">
            <a:spAutoFit/>
          </a:bodyPr>
          <a:lstStyle/>
          <a:p>
            <a:pPr>
              <a:spcAft>
                <a:spcPts val="422"/>
              </a:spcAft>
            </a:pPr>
            <a:r>
              <a:rPr lang="en-US" sz="2000" b="1" u="sng" dirty="0">
                <a:solidFill>
                  <a:srgbClr val="0F416A"/>
                </a:solidFill>
              </a:rPr>
              <a:t>KEYNOTE-695 Patients</a:t>
            </a:r>
            <a:endParaRPr lang="en-US" sz="1400" b="1" u="sng" dirty="0">
              <a:solidFill>
                <a:srgbClr val="0F416A"/>
              </a:solidFill>
            </a:endParaRPr>
          </a:p>
        </p:txBody>
      </p:sp>
      <p:sp>
        <p:nvSpPr>
          <p:cNvPr id="40" name="TextBox 39">
            <a:extLst>
              <a:ext uri="{FF2B5EF4-FFF2-40B4-BE49-F238E27FC236}">
                <a16:creationId xmlns:a16="http://schemas.microsoft.com/office/drawing/2014/main" id="{05F049C2-FF5B-704B-B8C8-80AF9D93EA68}"/>
              </a:ext>
            </a:extLst>
          </p:cNvPr>
          <p:cNvSpPr txBox="1"/>
          <p:nvPr/>
        </p:nvSpPr>
        <p:spPr>
          <a:xfrm>
            <a:off x="8570334" y="2336929"/>
            <a:ext cx="3859791" cy="2144177"/>
          </a:xfrm>
          <a:prstGeom prst="rect">
            <a:avLst/>
          </a:prstGeom>
          <a:noFill/>
        </p:spPr>
        <p:txBody>
          <a:bodyPr wrap="square" lIns="0" rIns="0" rtlCol="0">
            <a:spAutoFit/>
          </a:bodyPr>
          <a:lstStyle/>
          <a:p>
            <a:pPr>
              <a:buClr>
                <a:schemeClr val="accent2"/>
              </a:buClr>
            </a:pPr>
            <a:r>
              <a:rPr lang="en-US" sz="2000" dirty="0">
                <a:solidFill>
                  <a:schemeClr val="tx2"/>
                </a:solidFill>
                <a:latin typeface="Avenir Next" panose="020B0503020202020204"/>
              </a:rPr>
              <a:t>PRIMARY EFFICACY ENDPOINT</a:t>
            </a:r>
          </a:p>
          <a:p>
            <a:pPr marL="285750" indent="-285750">
              <a:buClr>
                <a:schemeClr val="accent2"/>
              </a:buClr>
              <a:buFont typeface="Arial" panose="020B0604020202020204" pitchFamily="34" charset="0"/>
              <a:buChar char="•"/>
            </a:pPr>
            <a:r>
              <a:rPr lang="en-US" sz="2000" dirty="0">
                <a:solidFill>
                  <a:schemeClr val="tx2"/>
                </a:solidFill>
                <a:latin typeface="Avenir Next" panose="020B0503020202020204"/>
              </a:rPr>
              <a:t>ORR by </a:t>
            </a:r>
            <a:r>
              <a:rPr lang="en-US" sz="2000" dirty="0" err="1">
                <a:solidFill>
                  <a:schemeClr val="tx2"/>
                </a:solidFill>
                <a:latin typeface="Avenir Next" panose="020B0503020202020204"/>
              </a:rPr>
              <a:t>BICR</a:t>
            </a:r>
            <a:r>
              <a:rPr lang="en-US" sz="2000" baseline="30000" dirty="0" err="1">
                <a:solidFill>
                  <a:schemeClr val="tx2"/>
                </a:solidFill>
                <a:latin typeface="Avenir Next" panose="020B0503020202020204"/>
              </a:rPr>
              <a:t>b</a:t>
            </a:r>
            <a:endParaRPr lang="en-US" sz="2000" baseline="30000" dirty="0">
              <a:solidFill>
                <a:schemeClr val="tx2"/>
              </a:solidFill>
              <a:latin typeface="Avenir Next" panose="020B0503020202020204"/>
            </a:endParaRPr>
          </a:p>
          <a:p>
            <a:pPr>
              <a:buClr>
                <a:schemeClr val="accent2"/>
              </a:buClr>
            </a:pPr>
            <a:endParaRPr lang="en-US" sz="2000" baseline="30000" dirty="0">
              <a:solidFill>
                <a:schemeClr val="tx2"/>
              </a:solidFill>
              <a:latin typeface="Avenir Next" panose="020B0503020202020204"/>
            </a:endParaRPr>
          </a:p>
          <a:p>
            <a:pPr>
              <a:buClr>
                <a:schemeClr val="accent2"/>
              </a:buClr>
            </a:pPr>
            <a:r>
              <a:rPr lang="en-US" sz="2000" dirty="0">
                <a:solidFill>
                  <a:schemeClr val="tx2"/>
                </a:solidFill>
                <a:latin typeface="Avenir Next" panose="020B0503020202020204"/>
              </a:rPr>
              <a:t>SECONDARY EFFICACY ENDPOINTS</a:t>
            </a:r>
          </a:p>
          <a:p>
            <a:pPr marL="285750" indent="-285750">
              <a:buClr>
                <a:schemeClr val="accent2"/>
              </a:buClr>
              <a:buFont typeface="Arial" panose="020B0604020202020204" pitchFamily="34" charset="0"/>
              <a:buChar char="•"/>
            </a:pPr>
            <a:r>
              <a:rPr lang="en-US" sz="2000" dirty="0">
                <a:solidFill>
                  <a:schemeClr val="tx2"/>
                </a:solidFill>
                <a:latin typeface="Avenir Next" panose="020B0503020202020204"/>
              </a:rPr>
              <a:t>ORR (by Investigator)</a:t>
            </a:r>
            <a:r>
              <a:rPr lang="en-US" sz="2000" baseline="30000" dirty="0">
                <a:solidFill>
                  <a:schemeClr val="tx2"/>
                </a:solidFill>
                <a:latin typeface="Avenir Next" panose="020B0503020202020204"/>
              </a:rPr>
              <a:t>b</a:t>
            </a:r>
          </a:p>
          <a:p>
            <a:pPr marL="285750" indent="-285750">
              <a:buClr>
                <a:schemeClr val="accent2"/>
              </a:buClr>
              <a:buFont typeface="Arial" panose="020B0604020202020204" pitchFamily="34" charset="0"/>
              <a:buChar char="•"/>
            </a:pPr>
            <a:r>
              <a:rPr lang="en-US" sz="2000" dirty="0">
                <a:solidFill>
                  <a:schemeClr val="tx2"/>
                </a:solidFill>
                <a:latin typeface="Avenir Next" panose="020B0503020202020204"/>
              </a:rPr>
              <a:t>DOR, DCR , PFS and OS</a:t>
            </a:r>
          </a:p>
          <a:p>
            <a:pPr marL="285750" indent="-285750">
              <a:buClr>
                <a:schemeClr val="accent2"/>
              </a:buClr>
              <a:buFont typeface="Arial" panose="020B0604020202020204" pitchFamily="34" charset="0"/>
              <a:buChar char="•"/>
            </a:pPr>
            <a:r>
              <a:rPr lang="en-US" sz="2000" dirty="0">
                <a:solidFill>
                  <a:schemeClr val="tx2"/>
                </a:solidFill>
                <a:latin typeface="Avenir Next" panose="020B0503020202020204"/>
              </a:rPr>
              <a:t>Safety</a:t>
            </a:r>
          </a:p>
        </p:txBody>
      </p:sp>
      <p:sp>
        <p:nvSpPr>
          <p:cNvPr id="42" name="Rectangle 41">
            <a:extLst>
              <a:ext uri="{FF2B5EF4-FFF2-40B4-BE49-F238E27FC236}">
                <a16:creationId xmlns:a16="http://schemas.microsoft.com/office/drawing/2014/main" id="{A62AFA33-2FB1-B744-8AA3-A89BD7157D9B}"/>
              </a:ext>
            </a:extLst>
          </p:cNvPr>
          <p:cNvSpPr/>
          <p:nvPr/>
        </p:nvSpPr>
        <p:spPr>
          <a:xfrm>
            <a:off x="8475384" y="1974198"/>
            <a:ext cx="3489879" cy="400110"/>
          </a:xfrm>
          <a:prstGeom prst="rect">
            <a:avLst/>
          </a:prstGeom>
        </p:spPr>
        <p:txBody>
          <a:bodyPr wrap="square">
            <a:spAutoFit/>
          </a:bodyPr>
          <a:lstStyle/>
          <a:p>
            <a:pPr>
              <a:spcAft>
                <a:spcPts val="422"/>
              </a:spcAft>
            </a:pPr>
            <a:r>
              <a:rPr lang="en-US" sz="2000" b="1" u="sng" dirty="0">
                <a:solidFill>
                  <a:srgbClr val="0F416A"/>
                </a:solidFill>
              </a:rPr>
              <a:t>KEYNOTE-695 Key Endpoints</a:t>
            </a:r>
            <a:endParaRPr lang="en-US" sz="1400" b="1" u="sng" dirty="0">
              <a:solidFill>
                <a:srgbClr val="0F416A"/>
              </a:solidFill>
            </a:endParaRPr>
          </a:p>
        </p:txBody>
      </p:sp>
      <p:sp>
        <p:nvSpPr>
          <p:cNvPr id="35" name="Title 1">
            <a:extLst>
              <a:ext uri="{FF2B5EF4-FFF2-40B4-BE49-F238E27FC236}">
                <a16:creationId xmlns:a16="http://schemas.microsoft.com/office/drawing/2014/main" id="{DB8D2E65-54F5-48B4-876A-DB2201EADBF0}"/>
              </a:ext>
            </a:extLst>
          </p:cNvPr>
          <p:cNvSpPr txBox="1">
            <a:spLocks/>
          </p:cNvSpPr>
          <p:nvPr/>
        </p:nvSpPr>
        <p:spPr>
          <a:xfrm>
            <a:off x="18163" y="131831"/>
            <a:ext cx="10875509" cy="1010487"/>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4267" b="0" i="0" kern="1200">
                <a:solidFill>
                  <a:srgbClr val="0F416A"/>
                </a:solidFill>
                <a:latin typeface="+mj-lt"/>
                <a:ea typeface="+mj-ea"/>
                <a:cs typeface="Calibri Light"/>
              </a:defRPr>
            </a:lvl1pPr>
          </a:lstStyle>
          <a:p>
            <a:pPr algn="l"/>
            <a:r>
              <a:rPr lang="en-US" sz="2800" b="1" dirty="0">
                <a:latin typeface="Avenir Next" panose="020B0503020202020204"/>
              </a:rPr>
              <a:t>PHASE 2b: TAVO-EP + Pembrolizumab in R/R-Melanoma (KEYNOTE-695)</a:t>
            </a:r>
            <a:br>
              <a:rPr lang="en-US" sz="2800" b="1" dirty="0">
                <a:latin typeface="Avenir Next" panose="020B0503020202020204"/>
              </a:rPr>
            </a:br>
            <a:r>
              <a:rPr lang="en-US" sz="2800" b="1" dirty="0">
                <a:latin typeface="Avenir Next" panose="020B0503020202020204"/>
              </a:rPr>
              <a:t>Study design and conduct</a:t>
            </a:r>
          </a:p>
        </p:txBody>
      </p:sp>
      <p:sp>
        <p:nvSpPr>
          <p:cNvPr id="127" name="Rectangle 126">
            <a:extLst>
              <a:ext uri="{FF2B5EF4-FFF2-40B4-BE49-F238E27FC236}">
                <a16:creationId xmlns:a16="http://schemas.microsoft.com/office/drawing/2014/main" id="{785BDD4A-5C55-4E08-8D30-86376E6D5E5D}"/>
              </a:ext>
            </a:extLst>
          </p:cNvPr>
          <p:cNvSpPr/>
          <p:nvPr/>
        </p:nvSpPr>
        <p:spPr>
          <a:xfrm>
            <a:off x="4151192" y="1974198"/>
            <a:ext cx="3489879" cy="400110"/>
          </a:xfrm>
          <a:prstGeom prst="rect">
            <a:avLst/>
          </a:prstGeom>
        </p:spPr>
        <p:txBody>
          <a:bodyPr wrap="square">
            <a:spAutoFit/>
          </a:bodyPr>
          <a:lstStyle/>
          <a:p>
            <a:pPr>
              <a:spcAft>
                <a:spcPts val="422"/>
              </a:spcAft>
            </a:pPr>
            <a:r>
              <a:rPr lang="en-US" sz="2000" b="1" u="sng" dirty="0">
                <a:solidFill>
                  <a:srgbClr val="0F416A"/>
                </a:solidFill>
              </a:rPr>
              <a:t>Treatment Schedule</a:t>
            </a:r>
            <a:endParaRPr lang="en-US" sz="1400" b="1" u="sng" dirty="0">
              <a:solidFill>
                <a:srgbClr val="0F416A"/>
              </a:solidFill>
            </a:endParaRPr>
          </a:p>
        </p:txBody>
      </p:sp>
      <p:sp>
        <p:nvSpPr>
          <p:cNvPr id="128" name="TextBox 127">
            <a:extLst>
              <a:ext uri="{FF2B5EF4-FFF2-40B4-BE49-F238E27FC236}">
                <a16:creationId xmlns:a16="http://schemas.microsoft.com/office/drawing/2014/main" id="{19459A89-416A-454D-9359-F676587D97FA}"/>
              </a:ext>
            </a:extLst>
          </p:cNvPr>
          <p:cNvSpPr txBox="1"/>
          <p:nvPr/>
        </p:nvSpPr>
        <p:spPr>
          <a:xfrm>
            <a:off x="4227025" y="4800479"/>
            <a:ext cx="2796663" cy="461665"/>
          </a:xfrm>
          <a:prstGeom prst="rect">
            <a:avLst/>
          </a:prstGeom>
          <a:noFill/>
        </p:spPr>
        <p:txBody>
          <a:bodyPr wrap="none" lIns="0" rIns="0" rtlCol="0">
            <a:spAutoFit/>
          </a:bodyPr>
          <a:lstStyle/>
          <a:p>
            <a:r>
              <a:rPr lang="en-US" sz="1200" b="1" baseline="30000" dirty="0" err="1">
                <a:solidFill>
                  <a:srgbClr val="003C71"/>
                </a:solidFill>
                <a:latin typeface="Avenir Next" panose="020B0503020202020204"/>
                <a:cs typeface="Calibri Light"/>
              </a:rPr>
              <a:t>a</a:t>
            </a:r>
            <a:r>
              <a:rPr lang="en-US" sz="1200" b="1" dirty="0" err="1">
                <a:solidFill>
                  <a:srgbClr val="003C71"/>
                </a:solidFill>
                <a:latin typeface="Avenir Next" panose="020B0503020202020204"/>
                <a:cs typeface="Calibri Light"/>
              </a:rPr>
              <a:t>Tumor</a:t>
            </a:r>
            <a:r>
              <a:rPr lang="en-US" sz="1200" b="1" dirty="0">
                <a:solidFill>
                  <a:srgbClr val="003C71"/>
                </a:solidFill>
                <a:latin typeface="Avenir Next" panose="020B0503020202020204"/>
                <a:cs typeface="Calibri Light"/>
              </a:rPr>
              <a:t> assessment </a:t>
            </a:r>
            <a:r>
              <a:rPr lang="en-US" sz="1200" b="1" dirty="0" err="1">
                <a:solidFill>
                  <a:srgbClr val="003C71"/>
                </a:solidFill>
                <a:latin typeface="Avenir Next" panose="020B0503020202020204"/>
                <a:cs typeface="Calibri Light"/>
              </a:rPr>
              <a:t>occured</a:t>
            </a:r>
            <a:r>
              <a:rPr lang="en-US" sz="1200" b="1" dirty="0">
                <a:solidFill>
                  <a:srgbClr val="003C71"/>
                </a:solidFill>
                <a:latin typeface="Avenir Next" panose="020B0503020202020204"/>
                <a:cs typeface="Calibri Light"/>
              </a:rPr>
              <a:t> every 12 weeks</a:t>
            </a:r>
          </a:p>
          <a:p>
            <a:r>
              <a:rPr lang="en-US" sz="1200" b="1" baseline="30000" dirty="0" err="1">
                <a:solidFill>
                  <a:srgbClr val="003C71"/>
                </a:solidFill>
                <a:latin typeface="Avenir Next" panose="020B0503020202020204"/>
                <a:cs typeface="Calibri Light"/>
              </a:rPr>
              <a:t>b</a:t>
            </a:r>
            <a:r>
              <a:rPr lang="en-US" sz="1200" b="1" dirty="0" err="1">
                <a:solidFill>
                  <a:srgbClr val="003C71"/>
                </a:solidFill>
                <a:latin typeface="Avenir Next" panose="020B0503020202020204"/>
                <a:cs typeface="Calibri Light"/>
              </a:rPr>
              <a:t>Based</a:t>
            </a:r>
            <a:r>
              <a:rPr lang="en-US" sz="1200" b="1" dirty="0">
                <a:solidFill>
                  <a:srgbClr val="003C71"/>
                </a:solidFill>
                <a:latin typeface="Avenir Next" panose="020B0503020202020204"/>
                <a:cs typeface="Calibri Light"/>
              </a:rPr>
              <a:t> on RECIST v1.1</a:t>
            </a:r>
            <a:endParaRPr lang="en-US" sz="1200" b="1" baseline="30000" dirty="0">
              <a:solidFill>
                <a:srgbClr val="003C71"/>
              </a:solidFill>
              <a:latin typeface="Avenir Next" panose="020B0503020202020204"/>
              <a:cs typeface="Calibri Light"/>
            </a:endParaRPr>
          </a:p>
        </p:txBody>
      </p:sp>
      <p:pic>
        <p:nvPicPr>
          <p:cNvPr id="130" name="Picture 129">
            <a:extLst>
              <a:ext uri="{FF2B5EF4-FFF2-40B4-BE49-F238E27FC236}">
                <a16:creationId xmlns:a16="http://schemas.microsoft.com/office/drawing/2014/main" id="{871FC030-CFE1-4339-9447-2F3E47C2F69C}"/>
              </a:ext>
            </a:extLst>
          </p:cNvPr>
          <p:cNvPicPr>
            <a:picLocks noChangeAspect="1"/>
          </p:cNvPicPr>
          <p:nvPr/>
        </p:nvPicPr>
        <p:blipFill rotWithShape="1">
          <a:blip r:embed="rId3"/>
          <a:srcRect r="11578"/>
          <a:stretch/>
        </p:blipFill>
        <p:spPr>
          <a:xfrm>
            <a:off x="4227025" y="2437017"/>
            <a:ext cx="4098335" cy="2299929"/>
          </a:xfrm>
          <a:prstGeom prst="rect">
            <a:avLst/>
          </a:prstGeom>
        </p:spPr>
      </p:pic>
      <p:sp>
        <p:nvSpPr>
          <p:cNvPr id="131" name="TextBox 130">
            <a:extLst>
              <a:ext uri="{FF2B5EF4-FFF2-40B4-BE49-F238E27FC236}">
                <a16:creationId xmlns:a16="http://schemas.microsoft.com/office/drawing/2014/main" id="{E983498F-1BC5-4ECB-8D36-ADC9A2A5AE60}"/>
              </a:ext>
            </a:extLst>
          </p:cNvPr>
          <p:cNvSpPr txBox="1"/>
          <p:nvPr/>
        </p:nvSpPr>
        <p:spPr>
          <a:xfrm>
            <a:off x="4961040" y="6222311"/>
            <a:ext cx="2269917" cy="461665"/>
          </a:xfrm>
          <a:prstGeom prst="rect">
            <a:avLst/>
          </a:prstGeom>
          <a:noFill/>
        </p:spPr>
        <p:txBody>
          <a:bodyPr wrap="none" lIns="0" rIns="0" rtlCol="0">
            <a:spAutoFit/>
          </a:bodyPr>
          <a:lstStyle/>
          <a:p>
            <a:pPr>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2020</a:t>
            </a:r>
          </a:p>
        </p:txBody>
      </p:sp>
      <p:pic>
        <p:nvPicPr>
          <p:cNvPr id="13" name="Picture 12">
            <a:extLst>
              <a:ext uri="{FF2B5EF4-FFF2-40B4-BE49-F238E27FC236}">
                <a16:creationId xmlns:a16="http://schemas.microsoft.com/office/drawing/2014/main" id="{D2E38714-CD14-461D-9DC8-B1EB9C3A0338}"/>
              </a:ext>
            </a:extLst>
          </p:cNvPr>
          <p:cNvPicPr>
            <a:picLocks noChangeAspect="1"/>
          </p:cNvPicPr>
          <p:nvPr/>
        </p:nvPicPr>
        <p:blipFill rotWithShape="1">
          <a:blip r:embed="rId4"/>
          <a:srcRect r="27484"/>
          <a:stretch/>
        </p:blipFill>
        <p:spPr>
          <a:xfrm>
            <a:off x="4233246" y="3717708"/>
            <a:ext cx="3325773" cy="999187"/>
          </a:xfrm>
          <a:prstGeom prst="rect">
            <a:avLst/>
          </a:prstGeom>
          <a:solidFill>
            <a:schemeClr val="bg1"/>
          </a:solidFill>
        </p:spPr>
      </p:pic>
      <p:sp>
        <p:nvSpPr>
          <p:cNvPr id="15" name="Arrow: Chevron 7">
            <a:extLst>
              <a:ext uri="{FF2B5EF4-FFF2-40B4-BE49-F238E27FC236}">
                <a16:creationId xmlns:a16="http://schemas.microsoft.com/office/drawing/2014/main" id="{1ED39A7F-1550-40E9-AB06-DDC4AEC2878D}"/>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defTabSz="457200"/>
            <a:r>
              <a:rPr lang="en-US" b="1" dirty="0">
                <a:solidFill>
                  <a:schemeClr val="bg1"/>
                </a:solidFill>
              </a:rPr>
              <a:t>2 L Melanoma</a:t>
            </a:r>
            <a:br>
              <a:rPr lang="en-US" b="1" dirty="0">
                <a:solidFill>
                  <a:schemeClr val="bg1"/>
                </a:solidFill>
              </a:rPr>
            </a:br>
            <a:endParaRPr lang="en-US" b="1" dirty="0">
              <a:solidFill>
                <a:schemeClr val="bg1"/>
              </a:solidFill>
            </a:endParaRPr>
          </a:p>
          <a:p>
            <a:pPr algn="r" defTabSz="457200">
              <a:spcBef>
                <a:spcPts val="900"/>
              </a:spcBef>
            </a:pPr>
            <a:r>
              <a:rPr lang="en-US" dirty="0">
                <a:solidFill>
                  <a:schemeClr val="bg1"/>
                </a:solidFill>
              </a:rPr>
              <a:t>pIL-12 EP + Pembrolizumab</a:t>
            </a:r>
            <a:endParaRPr lang="en-US" sz="2800" dirty="0">
              <a:solidFill>
                <a:schemeClr val="bg1"/>
              </a:solidFill>
            </a:endParaRPr>
          </a:p>
          <a:p>
            <a:pPr algn="r" defTabSz="457200"/>
            <a:endParaRPr lang="en-US" dirty="0">
              <a:solidFill>
                <a:schemeClr val="bg1"/>
              </a:solidFill>
              <a:latin typeface="Calibri" panose="020F0502020204030204"/>
            </a:endParaRPr>
          </a:p>
        </p:txBody>
      </p:sp>
    </p:spTree>
    <p:extLst>
      <p:ext uri="{BB962C8B-B14F-4D97-AF65-F5344CB8AC3E}">
        <p14:creationId xmlns:p14="http://schemas.microsoft.com/office/powerpoint/2010/main" val="14862456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683FF2E-A0AA-4353-9208-DFAF1C73E999}"/>
              </a:ext>
            </a:extLst>
          </p:cNvPr>
          <p:cNvSpPr>
            <a:spLocks noGrp="1"/>
          </p:cNvSpPr>
          <p:nvPr>
            <p:ph type="title"/>
          </p:nvPr>
        </p:nvSpPr>
        <p:spPr>
          <a:xfrm>
            <a:off x="0" y="121394"/>
            <a:ext cx="10972800" cy="1158625"/>
          </a:xfrm>
        </p:spPr>
        <p:txBody>
          <a:bodyPr lIns="91440" tIns="45720" rIns="91440" bIns="45720" anchor="ctr"/>
          <a:lstStyle/>
          <a:p>
            <a:r>
              <a:rPr lang="en-US" dirty="0">
                <a:latin typeface="Avenir Next"/>
              </a:rPr>
              <a:t>PHASE 2b: TAVO-EP + Pembrolizumab in R/R-Melanoma (KEYNOTE-695)</a:t>
            </a:r>
            <a:br>
              <a:rPr lang="en-US" dirty="0">
                <a:latin typeface="Avenir Next"/>
              </a:rPr>
            </a:br>
            <a:r>
              <a:rPr lang="en-US" dirty="0">
                <a:latin typeface="Avenir Next"/>
              </a:rPr>
              <a:t>Investigator-assessed best reduction in target lesions</a:t>
            </a:r>
          </a:p>
        </p:txBody>
      </p:sp>
      <p:sp>
        <p:nvSpPr>
          <p:cNvPr id="6" name="Arrow: Chevron 7">
            <a:extLst>
              <a:ext uri="{FF2B5EF4-FFF2-40B4-BE49-F238E27FC236}">
                <a16:creationId xmlns:a16="http://schemas.microsoft.com/office/drawing/2014/main" id="{4E15C6E4-0FB7-4D59-9728-08894F1B93C0}"/>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defTabSz="457200"/>
            <a:r>
              <a:rPr lang="en-US" b="1" dirty="0">
                <a:solidFill>
                  <a:schemeClr val="bg1"/>
                </a:solidFill>
              </a:rPr>
              <a:t>2 L Melanoma</a:t>
            </a:r>
            <a:br>
              <a:rPr lang="en-US" b="1" dirty="0">
                <a:solidFill>
                  <a:schemeClr val="bg1"/>
                </a:solidFill>
              </a:rPr>
            </a:br>
            <a:endParaRPr lang="en-US" b="1" dirty="0">
              <a:solidFill>
                <a:schemeClr val="bg1"/>
              </a:solidFill>
            </a:endParaRPr>
          </a:p>
          <a:p>
            <a:pPr algn="r" defTabSz="457200">
              <a:spcBef>
                <a:spcPts val="900"/>
              </a:spcBef>
            </a:pPr>
            <a:r>
              <a:rPr lang="en-US" dirty="0">
                <a:solidFill>
                  <a:schemeClr val="bg1"/>
                </a:solidFill>
              </a:rPr>
              <a:t>pIL-12 EP + Pembrolizumab</a:t>
            </a:r>
            <a:endParaRPr lang="en-US" sz="2800" dirty="0">
              <a:solidFill>
                <a:schemeClr val="bg1"/>
              </a:solidFill>
            </a:endParaRPr>
          </a:p>
          <a:p>
            <a:pPr algn="r" defTabSz="457200"/>
            <a:endParaRPr lang="en-US" dirty="0">
              <a:solidFill>
                <a:schemeClr val="bg1"/>
              </a:solidFill>
              <a:latin typeface="Calibri" panose="020F0502020204030204"/>
            </a:endParaRPr>
          </a:p>
        </p:txBody>
      </p:sp>
      <p:pic>
        <p:nvPicPr>
          <p:cNvPr id="9" name="Picture 8">
            <a:extLst>
              <a:ext uri="{FF2B5EF4-FFF2-40B4-BE49-F238E27FC236}">
                <a16:creationId xmlns:a16="http://schemas.microsoft.com/office/drawing/2014/main" id="{4069C7F8-413D-4BFA-A270-1F4D19C40DAC}"/>
              </a:ext>
            </a:extLst>
          </p:cNvPr>
          <p:cNvPicPr>
            <a:picLocks noChangeAspect="1"/>
          </p:cNvPicPr>
          <p:nvPr/>
        </p:nvPicPr>
        <p:blipFill>
          <a:blip r:embed="rId3"/>
          <a:stretch>
            <a:fillRect/>
          </a:stretch>
        </p:blipFill>
        <p:spPr>
          <a:xfrm>
            <a:off x="1739325" y="1319876"/>
            <a:ext cx="8989635" cy="5181329"/>
          </a:xfrm>
          <a:prstGeom prst="rect">
            <a:avLst/>
          </a:prstGeom>
        </p:spPr>
      </p:pic>
      <p:sp>
        <p:nvSpPr>
          <p:cNvPr id="8" name="TextBox 7">
            <a:extLst>
              <a:ext uri="{FF2B5EF4-FFF2-40B4-BE49-F238E27FC236}">
                <a16:creationId xmlns:a16="http://schemas.microsoft.com/office/drawing/2014/main" id="{6E6B047D-FD14-45E1-A23D-2AF221EEB008}"/>
              </a:ext>
            </a:extLst>
          </p:cNvPr>
          <p:cNvSpPr txBox="1"/>
          <p:nvPr/>
        </p:nvSpPr>
        <p:spPr>
          <a:xfrm>
            <a:off x="9837841" y="6376015"/>
            <a:ext cx="2269917" cy="276999"/>
          </a:xfrm>
          <a:prstGeom prst="rect">
            <a:avLst/>
          </a:prstGeom>
          <a:solidFill>
            <a:schemeClr val="bg1"/>
          </a:solidFill>
        </p:spPr>
        <p:txBody>
          <a:bodyPr wrap="none" lIns="0" rIns="0" rtlCol="0">
            <a:spAutoFit/>
          </a:bodyPr>
          <a:lstStyle/>
          <a:p>
            <a:pPr>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2021</a:t>
            </a:r>
          </a:p>
        </p:txBody>
      </p:sp>
    </p:spTree>
    <p:extLst>
      <p:ext uri="{BB962C8B-B14F-4D97-AF65-F5344CB8AC3E}">
        <p14:creationId xmlns:p14="http://schemas.microsoft.com/office/powerpoint/2010/main" val="38001519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6371-60AA-4AAD-9A52-CD3EC5FAD8C4}"/>
              </a:ext>
            </a:extLst>
          </p:cNvPr>
          <p:cNvSpPr>
            <a:spLocks noGrp="1"/>
          </p:cNvSpPr>
          <p:nvPr>
            <p:ph type="title"/>
          </p:nvPr>
        </p:nvSpPr>
        <p:spPr>
          <a:xfrm>
            <a:off x="18288" y="173736"/>
            <a:ext cx="10972800" cy="1010487"/>
          </a:xfrm>
        </p:spPr>
        <p:txBody>
          <a:bodyPr/>
          <a:lstStyle/>
          <a:p>
            <a:r>
              <a:rPr lang="en-US" dirty="0"/>
              <a:t>PHASE 2b: TAVO-EP + Pembrolizumab in R/R-Melanoma (KEYNOTE-695) Treated and untreated lesions in responding patients </a:t>
            </a:r>
          </a:p>
        </p:txBody>
      </p:sp>
      <p:pic>
        <p:nvPicPr>
          <p:cNvPr id="4" name="object 11">
            <a:extLst>
              <a:ext uri="{FF2B5EF4-FFF2-40B4-BE49-F238E27FC236}">
                <a16:creationId xmlns:a16="http://schemas.microsoft.com/office/drawing/2014/main" id="{DD2470CD-1F74-4B6A-B325-B8688D17B744}"/>
              </a:ext>
            </a:extLst>
          </p:cNvPr>
          <p:cNvPicPr/>
          <p:nvPr/>
        </p:nvPicPr>
        <p:blipFill>
          <a:blip r:embed="rId3" cstate="print"/>
          <a:stretch>
            <a:fillRect/>
          </a:stretch>
        </p:blipFill>
        <p:spPr>
          <a:xfrm>
            <a:off x="381000" y="2045207"/>
            <a:ext cx="11430000" cy="3729227"/>
          </a:xfrm>
          <a:prstGeom prst="rect">
            <a:avLst/>
          </a:prstGeom>
        </p:spPr>
      </p:pic>
      <p:sp>
        <p:nvSpPr>
          <p:cNvPr id="5" name="TextBox 4">
            <a:extLst>
              <a:ext uri="{FF2B5EF4-FFF2-40B4-BE49-F238E27FC236}">
                <a16:creationId xmlns:a16="http://schemas.microsoft.com/office/drawing/2014/main" id="{7D04CE80-8D61-4807-A902-4FBB6860C392}"/>
              </a:ext>
            </a:extLst>
          </p:cNvPr>
          <p:cNvSpPr txBox="1"/>
          <p:nvPr/>
        </p:nvSpPr>
        <p:spPr>
          <a:xfrm>
            <a:off x="9244047" y="6219645"/>
            <a:ext cx="2269917" cy="276999"/>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2020</a:t>
            </a:r>
          </a:p>
        </p:txBody>
      </p:sp>
      <p:sp>
        <p:nvSpPr>
          <p:cNvPr id="6" name="Arrow: Chevron 7">
            <a:extLst>
              <a:ext uri="{FF2B5EF4-FFF2-40B4-BE49-F238E27FC236}">
                <a16:creationId xmlns:a16="http://schemas.microsoft.com/office/drawing/2014/main" id="{0CF788CE-A27C-4031-AF0E-4BE90B01A9AC}"/>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defTabSz="457200"/>
            <a:r>
              <a:rPr lang="en-US" b="1" dirty="0">
                <a:solidFill>
                  <a:schemeClr val="bg1"/>
                </a:solidFill>
              </a:rPr>
              <a:t>2 L Melanoma</a:t>
            </a:r>
            <a:br>
              <a:rPr lang="en-US" b="1" dirty="0">
                <a:solidFill>
                  <a:schemeClr val="bg1"/>
                </a:solidFill>
              </a:rPr>
            </a:br>
            <a:endParaRPr lang="en-US" b="1" dirty="0">
              <a:solidFill>
                <a:schemeClr val="bg1"/>
              </a:solidFill>
            </a:endParaRPr>
          </a:p>
          <a:p>
            <a:pPr algn="r" defTabSz="457200">
              <a:spcBef>
                <a:spcPts val="900"/>
              </a:spcBef>
            </a:pPr>
            <a:r>
              <a:rPr lang="en-US" dirty="0">
                <a:solidFill>
                  <a:schemeClr val="bg1"/>
                </a:solidFill>
              </a:rPr>
              <a:t>pIL-12 EP + Pembrolizumab</a:t>
            </a:r>
            <a:endParaRPr lang="en-US" sz="2800" dirty="0">
              <a:solidFill>
                <a:schemeClr val="bg1"/>
              </a:solidFill>
            </a:endParaRPr>
          </a:p>
          <a:p>
            <a:pPr algn="r" defTabSz="457200"/>
            <a:endParaRPr lang="en-US" dirty="0">
              <a:solidFill>
                <a:schemeClr val="bg1"/>
              </a:solidFill>
              <a:latin typeface="Calibri" panose="020F0502020204030204"/>
            </a:endParaRPr>
          </a:p>
        </p:txBody>
      </p:sp>
    </p:spTree>
    <p:extLst>
      <p:ext uri="{BB962C8B-B14F-4D97-AF65-F5344CB8AC3E}">
        <p14:creationId xmlns:p14="http://schemas.microsoft.com/office/powerpoint/2010/main" val="3439029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F8C0A6-98F6-499A-8064-98571C0FDEDE}"/>
              </a:ext>
            </a:extLst>
          </p:cNvPr>
          <p:cNvSpPr/>
          <p:nvPr/>
        </p:nvSpPr>
        <p:spPr>
          <a:xfrm>
            <a:off x="2834703" y="6232657"/>
            <a:ext cx="6522593" cy="375552"/>
          </a:xfrm>
          <a:prstGeom prst="rect">
            <a:avLst/>
          </a:prstGeom>
        </p:spPr>
        <p:txBody>
          <a:bodyPr wrap="square">
            <a:spAutoFit/>
          </a:bodyPr>
          <a:lstStyle/>
          <a:p>
            <a:pPr marL="0" marR="0" lvl="0" indent="0" algn="l" defTabSz="914400" rtl="0" eaLnBrk="1" fontAlgn="auto" latinLnBrk="0" hangingPunct="1">
              <a:lnSpc>
                <a:spcPct val="107000"/>
              </a:lnSpc>
              <a:spcBef>
                <a:spcPts val="50"/>
              </a:spcBef>
              <a:spcAft>
                <a:spcPts val="50"/>
              </a:spcAft>
              <a:buClrTx/>
              <a:buSzTx/>
              <a:buFontTx/>
              <a:buNone/>
              <a:tabLst/>
              <a:defRPr/>
            </a:pPr>
            <a:r>
              <a:rPr kumimoji="0" lang="en-US" b="0" i="0" u="none" strike="noStrike" kern="1200" cap="none" spc="0" normalizeH="0" baseline="30000" noProof="0" dirty="0" err="1">
                <a:ln>
                  <a:noFill/>
                </a:ln>
                <a:solidFill>
                  <a:prstClr val="black"/>
                </a:solidFill>
                <a:effectLst/>
                <a:uLnTx/>
                <a:uFillTx/>
                <a:latin typeface="Avenir Next" panose="020B0503020202020204"/>
                <a:ea typeface="Times New Roman" panose="02020603050405020304" pitchFamily="18" charset="0"/>
                <a:cs typeface="Times New Roman" panose="02020603050405020304" pitchFamily="18" charset="0"/>
              </a:rPr>
              <a:t>a</a:t>
            </a:r>
            <a:r>
              <a:rPr kumimoji="0" lang="en-US" b="0" i="0" u="none" strike="noStrike" kern="1200" cap="none" spc="0" normalizeH="0" noProof="0" dirty="0" err="1">
                <a:ln>
                  <a:noFill/>
                </a:ln>
                <a:solidFill>
                  <a:prstClr val="black"/>
                </a:solidFill>
                <a:effectLst/>
                <a:uLnTx/>
                <a:uFillTx/>
                <a:latin typeface="Avenir Next" panose="020B0503020202020204"/>
                <a:ea typeface="Times New Roman" panose="02020603050405020304" pitchFamily="18" charset="0"/>
                <a:cs typeface="Times New Roman" panose="02020603050405020304" pitchFamily="18" charset="0"/>
              </a:rPr>
              <a:t>No</a:t>
            </a:r>
            <a:r>
              <a:rPr kumimoji="0" lang="en-US" b="0" i="0" u="none" strike="noStrike" kern="1200" cap="none" spc="0" normalizeH="0" noProof="0" dirty="0">
                <a:ln>
                  <a:noFill/>
                </a:ln>
                <a:solidFill>
                  <a:prstClr val="black"/>
                </a:solidFill>
                <a:effectLst/>
                <a:uLnTx/>
                <a:uFillTx/>
                <a:latin typeface="Avenir Next" panose="020B0503020202020204"/>
                <a:ea typeface="Times New Roman" panose="02020603050405020304" pitchFamily="18" charset="0"/>
                <a:cs typeface="Times New Roman" panose="02020603050405020304" pitchFamily="18" charset="0"/>
              </a:rPr>
              <a:t> grade</a:t>
            </a:r>
            <a:r>
              <a:rPr kumimoji="0" lang="en-US" b="0" i="0" u="none" strike="noStrike" kern="1200" cap="none" spc="0" normalizeH="0" baseline="0" noProof="0" dirty="0">
                <a:ln>
                  <a:noFill/>
                </a:ln>
                <a:solidFill>
                  <a:prstClr val="black"/>
                </a:solidFill>
                <a:effectLst/>
                <a:uLnTx/>
                <a:uFillTx/>
                <a:latin typeface="Avenir Next" panose="020B0503020202020204"/>
                <a:ea typeface="Times New Roman" panose="02020603050405020304" pitchFamily="18" charset="0"/>
                <a:cs typeface="Times New Roman" panose="02020603050405020304" pitchFamily="18" charset="0"/>
              </a:rPr>
              <a:t> 4 or 5 treatment-related adverse events were observed</a:t>
            </a:r>
          </a:p>
        </p:txBody>
      </p:sp>
      <p:sp>
        <p:nvSpPr>
          <p:cNvPr id="8" name="TextBox 7">
            <a:extLst>
              <a:ext uri="{FF2B5EF4-FFF2-40B4-BE49-F238E27FC236}">
                <a16:creationId xmlns:a16="http://schemas.microsoft.com/office/drawing/2014/main" id="{662E2551-F215-49A3-9F2B-0ECD5F52C8C6}"/>
              </a:ext>
            </a:extLst>
          </p:cNvPr>
          <p:cNvSpPr txBox="1"/>
          <p:nvPr/>
        </p:nvSpPr>
        <p:spPr>
          <a:xfrm>
            <a:off x="9828918" y="6400049"/>
            <a:ext cx="2269917" cy="276999"/>
          </a:xfrm>
          <a:prstGeom prst="rect">
            <a:avLst/>
          </a:prstGeom>
          <a:solidFill>
            <a:schemeClr val="bg1"/>
          </a:solid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4B76"/>
                </a:solidFill>
                <a:effectLst/>
                <a:uLnTx/>
                <a:uFillTx/>
                <a:latin typeface="Calibri"/>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Calibri"/>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Calibri"/>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Calibri"/>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Calibri"/>
                <a:ea typeface="+mn-ea"/>
                <a:cs typeface="Calibri Light"/>
              </a:rPr>
              <a:t>, SITC 2021</a:t>
            </a:r>
          </a:p>
        </p:txBody>
      </p:sp>
      <p:graphicFrame>
        <p:nvGraphicFramePr>
          <p:cNvPr id="3" name="Table 3">
            <a:extLst>
              <a:ext uri="{FF2B5EF4-FFF2-40B4-BE49-F238E27FC236}">
                <a16:creationId xmlns:a16="http://schemas.microsoft.com/office/drawing/2014/main" id="{6583FD84-11CA-43C7-8082-D18A478F7F81}"/>
              </a:ext>
            </a:extLst>
          </p:cNvPr>
          <p:cNvGraphicFramePr>
            <a:graphicFrameLocks noGrp="1"/>
          </p:cNvGraphicFramePr>
          <p:nvPr/>
        </p:nvGraphicFramePr>
        <p:xfrm>
          <a:off x="590549" y="1523999"/>
          <a:ext cx="10881146" cy="4522225"/>
        </p:xfrm>
        <a:graphic>
          <a:graphicData uri="http://schemas.openxmlformats.org/drawingml/2006/table">
            <a:tbl>
              <a:tblPr firstRow="1" bandRow="1">
                <a:tableStyleId>{21E4AEA4-8DFA-4A89-87EB-49C32662AFE0}</a:tableStyleId>
              </a:tblPr>
              <a:tblGrid>
                <a:gridCol w="2176229">
                  <a:extLst>
                    <a:ext uri="{9D8B030D-6E8A-4147-A177-3AD203B41FA5}">
                      <a16:colId xmlns:a16="http://schemas.microsoft.com/office/drawing/2014/main" val="2368357016"/>
                    </a:ext>
                  </a:extLst>
                </a:gridCol>
                <a:gridCol w="2744109">
                  <a:extLst>
                    <a:ext uri="{9D8B030D-6E8A-4147-A177-3AD203B41FA5}">
                      <a16:colId xmlns:a16="http://schemas.microsoft.com/office/drawing/2014/main" val="2038919626"/>
                    </a:ext>
                  </a:extLst>
                </a:gridCol>
                <a:gridCol w="1986936">
                  <a:extLst>
                    <a:ext uri="{9D8B030D-6E8A-4147-A177-3AD203B41FA5}">
                      <a16:colId xmlns:a16="http://schemas.microsoft.com/office/drawing/2014/main" val="638864228"/>
                    </a:ext>
                  </a:extLst>
                </a:gridCol>
                <a:gridCol w="1986936">
                  <a:extLst>
                    <a:ext uri="{9D8B030D-6E8A-4147-A177-3AD203B41FA5}">
                      <a16:colId xmlns:a16="http://schemas.microsoft.com/office/drawing/2014/main" val="2093874034"/>
                    </a:ext>
                  </a:extLst>
                </a:gridCol>
                <a:gridCol w="1986936">
                  <a:extLst>
                    <a:ext uri="{9D8B030D-6E8A-4147-A177-3AD203B41FA5}">
                      <a16:colId xmlns:a16="http://schemas.microsoft.com/office/drawing/2014/main" val="1092221810"/>
                    </a:ext>
                  </a:extLst>
                </a:gridCol>
              </a:tblGrid>
              <a:tr h="229735">
                <a:tc>
                  <a:txBody>
                    <a:bodyPr/>
                    <a:lstStyle/>
                    <a:p>
                      <a:r>
                        <a:rPr lang="en-US" sz="1400" dirty="0"/>
                        <a:t>Category</a:t>
                      </a:r>
                      <a:endParaRPr lang="en-US" sz="1400" b="1" dirty="0"/>
                    </a:p>
                  </a:txBody>
                  <a:tcPr marT="0" marB="0"/>
                </a:tc>
                <a:tc>
                  <a:txBody>
                    <a:bodyPr/>
                    <a:lstStyle/>
                    <a:p>
                      <a:r>
                        <a:rPr lang="en-US" sz="1400" dirty="0"/>
                        <a:t>Toxicity</a:t>
                      </a:r>
                      <a:endParaRPr lang="en-US" sz="1400" b="1" dirty="0"/>
                    </a:p>
                  </a:txBody>
                  <a:tcPr marT="0" marB="0"/>
                </a:tc>
                <a:tc>
                  <a:txBody>
                    <a:bodyPr/>
                    <a:lstStyle/>
                    <a:p>
                      <a:pPr algn="ctr"/>
                      <a:r>
                        <a:rPr lang="en-US" sz="1400" dirty="0"/>
                        <a:t>Grade 1/2, n (%)</a:t>
                      </a:r>
                      <a:endParaRPr lang="en-US" sz="1400" b="1" dirty="0"/>
                    </a:p>
                  </a:txBody>
                  <a:tcPr marT="0" marB="0"/>
                </a:tc>
                <a:tc>
                  <a:txBody>
                    <a:bodyPr/>
                    <a:lstStyle/>
                    <a:p>
                      <a:pPr algn="ctr"/>
                      <a:r>
                        <a:rPr lang="en-US" sz="1400" dirty="0"/>
                        <a:t>≥ Grade 3</a:t>
                      </a:r>
                      <a:r>
                        <a:rPr lang="en-US" sz="1400" baseline="30000" dirty="0"/>
                        <a:t>a</a:t>
                      </a:r>
                      <a:r>
                        <a:rPr lang="en-US" sz="1400" baseline="0" dirty="0"/>
                        <a:t>, n (%)</a:t>
                      </a:r>
                      <a:endParaRPr lang="en-US" sz="1400" b="1" baseline="30000" dirty="0"/>
                    </a:p>
                  </a:txBody>
                  <a:tcPr marT="0" marB="0"/>
                </a:tc>
                <a:tc>
                  <a:txBody>
                    <a:bodyPr/>
                    <a:lstStyle/>
                    <a:p>
                      <a:pPr algn="ctr"/>
                      <a:r>
                        <a:rPr lang="en-US" sz="1400" dirty="0"/>
                        <a:t>All grades, n (%)</a:t>
                      </a:r>
                      <a:endParaRPr lang="en-US" sz="1400" b="1" dirty="0"/>
                    </a:p>
                  </a:txBody>
                  <a:tcPr marT="0" marB="0"/>
                </a:tc>
                <a:extLst>
                  <a:ext uri="{0D108BD9-81ED-4DB2-BD59-A6C34878D82A}">
                    <a16:rowId xmlns:a16="http://schemas.microsoft.com/office/drawing/2014/main" val="958808115"/>
                  </a:ext>
                </a:extLst>
              </a:tr>
              <a:tr h="229735">
                <a:tc>
                  <a:txBody>
                    <a:bodyPr/>
                    <a:lstStyle/>
                    <a:p>
                      <a:r>
                        <a:rPr lang="en-US" sz="1400" dirty="0"/>
                        <a:t>All</a:t>
                      </a:r>
                    </a:p>
                  </a:txBody>
                  <a:tcPr marT="0" marB="0"/>
                </a:tc>
                <a:tc>
                  <a:txBody>
                    <a:bodyPr/>
                    <a:lstStyle/>
                    <a:p>
                      <a:endParaRPr lang="en-US" sz="1400" dirty="0"/>
                    </a:p>
                  </a:txBody>
                  <a:tcPr marT="0" marB="0"/>
                </a:tc>
                <a:tc>
                  <a:txBody>
                    <a:bodyPr/>
                    <a:lstStyle/>
                    <a:p>
                      <a:pPr algn="ctr"/>
                      <a:r>
                        <a:rPr lang="en-US" sz="1400" dirty="0"/>
                        <a:t>40 (71.4)</a:t>
                      </a:r>
                    </a:p>
                  </a:txBody>
                  <a:tcPr marT="0" marB="0"/>
                </a:tc>
                <a:tc>
                  <a:txBody>
                    <a:bodyPr/>
                    <a:lstStyle/>
                    <a:p>
                      <a:pPr algn="ctr"/>
                      <a:r>
                        <a:rPr lang="en-US" sz="1400" dirty="0"/>
                        <a:t>3 (5.4)</a:t>
                      </a:r>
                    </a:p>
                  </a:txBody>
                  <a:tcPr marT="0" marB="0"/>
                </a:tc>
                <a:tc>
                  <a:txBody>
                    <a:bodyPr/>
                    <a:lstStyle/>
                    <a:p>
                      <a:pPr algn="ctr"/>
                      <a:r>
                        <a:rPr lang="en-US" sz="1400" dirty="0"/>
                        <a:t>43 (76.8)</a:t>
                      </a:r>
                    </a:p>
                  </a:txBody>
                  <a:tcPr marT="0" marB="0"/>
                </a:tc>
                <a:extLst>
                  <a:ext uri="{0D108BD9-81ED-4DB2-BD59-A6C34878D82A}">
                    <a16:rowId xmlns:a16="http://schemas.microsoft.com/office/drawing/2014/main" val="1205558598"/>
                  </a:ext>
                </a:extLst>
              </a:tr>
              <a:tr h="229735">
                <a:tc rowSpan="4">
                  <a:txBody>
                    <a:bodyPr/>
                    <a:lstStyle/>
                    <a:p>
                      <a:r>
                        <a:rPr lang="en-US" sz="1400" dirty="0"/>
                        <a:t>Gastrointestinal </a:t>
                      </a:r>
                    </a:p>
                  </a:txBody>
                  <a:tcPr marT="0" marB="0">
                    <a:solidFill>
                      <a:srgbClr val="FFEFE7"/>
                    </a:solidFill>
                  </a:tcPr>
                </a:tc>
                <a:tc>
                  <a:txBody>
                    <a:bodyPr/>
                    <a:lstStyle/>
                    <a:p>
                      <a:r>
                        <a:rPr lang="en-US" sz="1400" dirty="0"/>
                        <a:t>Nausea</a:t>
                      </a:r>
                    </a:p>
                  </a:txBody>
                  <a:tcPr marT="0" marB="0"/>
                </a:tc>
                <a:tc>
                  <a:txBody>
                    <a:bodyPr/>
                    <a:lstStyle/>
                    <a:p>
                      <a:pPr algn="ctr"/>
                      <a:r>
                        <a:rPr lang="en-US" sz="1400" dirty="0"/>
                        <a:t>6 (10.7)</a:t>
                      </a:r>
                    </a:p>
                  </a:txBody>
                  <a:tcPr marT="0" marB="0"/>
                </a:tc>
                <a:tc>
                  <a:txBody>
                    <a:bodyPr/>
                    <a:lstStyle/>
                    <a:p>
                      <a:pPr algn="ctr"/>
                      <a:r>
                        <a:rPr lang="en-US" sz="1400" dirty="0"/>
                        <a:t>–</a:t>
                      </a:r>
                    </a:p>
                  </a:txBody>
                  <a:tcPr marT="0" marB="0"/>
                </a:tc>
                <a:tc>
                  <a:txBody>
                    <a:bodyPr/>
                    <a:lstStyle/>
                    <a:p>
                      <a:pPr algn="ctr"/>
                      <a:r>
                        <a:rPr lang="en-US" sz="1400" dirty="0"/>
                        <a:t>6 (10.7)</a:t>
                      </a:r>
                    </a:p>
                  </a:txBody>
                  <a:tcPr marT="0" marB="0"/>
                </a:tc>
                <a:extLst>
                  <a:ext uri="{0D108BD9-81ED-4DB2-BD59-A6C34878D82A}">
                    <a16:rowId xmlns:a16="http://schemas.microsoft.com/office/drawing/2014/main" val="1338404693"/>
                  </a:ext>
                </a:extLst>
              </a:tr>
              <a:tr h="229735">
                <a:tc vMerge="1">
                  <a:txBody>
                    <a:bodyPr/>
                    <a:lstStyle/>
                    <a:p>
                      <a:endParaRPr lang="en-US" sz="1400" dirty="0"/>
                    </a:p>
                  </a:txBody>
                  <a:tcPr/>
                </a:tc>
                <a:tc>
                  <a:txBody>
                    <a:bodyPr/>
                    <a:lstStyle/>
                    <a:p>
                      <a:r>
                        <a:rPr lang="en-US" sz="1400" dirty="0"/>
                        <a:t>Diarrhea</a:t>
                      </a:r>
                    </a:p>
                  </a:txBody>
                  <a:tcPr marT="0" marB="0"/>
                </a:tc>
                <a:tc>
                  <a:txBody>
                    <a:bodyPr/>
                    <a:lstStyle/>
                    <a:p>
                      <a:pPr algn="ctr"/>
                      <a:r>
                        <a:rPr lang="en-US" sz="1400" dirty="0"/>
                        <a:t>11 (19.6)</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11 (19.6)</a:t>
                      </a:r>
                    </a:p>
                  </a:txBody>
                  <a:tcPr marT="0" marB="0"/>
                </a:tc>
                <a:extLst>
                  <a:ext uri="{0D108BD9-81ED-4DB2-BD59-A6C34878D82A}">
                    <a16:rowId xmlns:a16="http://schemas.microsoft.com/office/drawing/2014/main" val="1918720378"/>
                  </a:ext>
                </a:extLst>
              </a:tr>
              <a:tr h="229735">
                <a:tc vMerge="1">
                  <a:txBody>
                    <a:bodyPr/>
                    <a:lstStyle/>
                    <a:p>
                      <a:endParaRPr lang="en-US" sz="1400" dirty="0"/>
                    </a:p>
                  </a:txBody>
                  <a:tcPr/>
                </a:tc>
                <a:tc>
                  <a:txBody>
                    <a:bodyPr/>
                    <a:lstStyle/>
                    <a:p>
                      <a:r>
                        <a:rPr lang="en-US" sz="1400" dirty="0"/>
                        <a:t>Abdominal pain</a:t>
                      </a:r>
                    </a:p>
                  </a:txBody>
                  <a:tcPr marT="0" marB="0"/>
                </a:tc>
                <a:tc>
                  <a:txBody>
                    <a:bodyPr/>
                    <a:lstStyle/>
                    <a:p>
                      <a:pPr algn="ctr"/>
                      <a:r>
                        <a:rPr lang="en-US" sz="1400" dirty="0"/>
                        <a:t>4 (7.1)</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4 (7.1)</a:t>
                      </a:r>
                    </a:p>
                  </a:txBody>
                  <a:tcPr marT="0" marB="0"/>
                </a:tc>
                <a:extLst>
                  <a:ext uri="{0D108BD9-81ED-4DB2-BD59-A6C34878D82A}">
                    <a16:rowId xmlns:a16="http://schemas.microsoft.com/office/drawing/2014/main" val="2313021353"/>
                  </a:ext>
                </a:extLst>
              </a:tr>
              <a:tr h="229735">
                <a:tc vMerge="1">
                  <a:txBody>
                    <a:bodyPr/>
                    <a:lstStyle/>
                    <a:p>
                      <a:endParaRPr lang="en-US" sz="1400" dirty="0"/>
                    </a:p>
                  </a:txBody>
                  <a:tcPr/>
                </a:tc>
                <a:tc>
                  <a:txBody>
                    <a:bodyPr/>
                    <a:lstStyle/>
                    <a:p>
                      <a:r>
                        <a:rPr lang="en-US" sz="1400" dirty="0"/>
                        <a:t>Enteritis</a:t>
                      </a:r>
                    </a:p>
                  </a:txBody>
                  <a:tcPr marT="0" marB="0"/>
                </a:tc>
                <a:tc>
                  <a:txBody>
                    <a:bodyPr/>
                    <a:lstStyle/>
                    <a:p>
                      <a:pPr algn="ctr"/>
                      <a:r>
                        <a:rPr lang="en-US" sz="1400" dirty="0"/>
                        <a:t>0</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1 (1.8)</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1 (1.8)</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txBody>
                  <a:tcPr marT="0" marB="0"/>
                </a:tc>
                <a:extLst>
                  <a:ext uri="{0D108BD9-81ED-4DB2-BD59-A6C34878D82A}">
                    <a16:rowId xmlns:a16="http://schemas.microsoft.com/office/drawing/2014/main" val="1081214165"/>
                  </a:ext>
                </a:extLst>
              </a:tr>
              <a:tr h="229735">
                <a:tc rowSpan="4">
                  <a:txBody>
                    <a:bodyPr/>
                    <a:lstStyle/>
                    <a:p>
                      <a:r>
                        <a:rPr lang="en-US" sz="1400" dirty="0"/>
                        <a:t>General disorders and administration site conditions</a:t>
                      </a:r>
                    </a:p>
                  </a:txBody>
                  <a:tcPr marT="0" marB="0">
                    <a:solidFill>
                      <a:srgbClr val="FFDDCB"/>
                    </a:solidFill>
                  </a:tcPr>
                </a:tc>
                <a:tc>
                  <a:txBody>
                    <a:bodyPr/>
                    <a:lstStyle/>
                    <a:p>
                      <a:r>
                        <a:rPr lang="en-US" sz="1400" dirty="0"/>
                        <a:t>Fatigue</a:t>
                      </a:r>
                    </a:p>
                  </a:txBody>
                  <a:tcPr marT="0" marB="0"/>
                </a:tc>
                <a:tc>
                  <a:txBody>
                    <a:bodyPr/>
                    <a:lstStyle/>
                    <a:p>
                      <a:pPr algn="ctr"/>
                      <a:r>
                        <a:rPr lang="en-US" sz="1400" dirty="0"/>
                        <a:t>15 (26.8)</a:t>
                      </a:r>
                    </a:p>
                  </a:txBody>
                  <a:tcPr marT="0" marB="0"/>
                </a:tc>
                <a:tc>
                  <a:txBody>
                    <a:bodyPr/>
                    <a:lstStyle/>
                    <a:p>
                      <a:pPr algn="ctr"/>
                      <a:r>
                        <a:rPr lang="en-US" sz="1400" dirty="0"/>
                        <a:t>–</a:t>
                      </a:r>
                    </a:p>
                  </a:txBody>
                  <a:tcPr marT="0" marB="0"/>
                </a:tc>
                <a:tc>
                  <a:txBody>
                    <a:bodyPr/>
                    <a:lstStyle/>
                    <a:p>
                      <a:pPr algn="ctr"/>
                      <a:r>
                        <a:rPr lang="en-US" sz="1400" dirty="0"/>
                        <a:t>15 (26.8)</a:t>
                      </a:r>
                    </a:p>
                  </a:txBody>
                  <a:tcPr marT="0" marB="0"/>
                </a:tc>
                <a:extLst>
                  <a:ext uri="{0D108BD9-81ED-4DB2-BD59-A6C34878D82A}">
                    <a16:rowId xmlns:a16="http://schemas.microsoft.com/office/drawing/2014/main" val="1153876756"/>
                  </a:ext>
                </a:extLst>
              </a:tr>
              <a:tr h="229735">
                <a:tc vMerge="1">
                  <a:txBody>
                    <a:bodyPr/>
                    <a:lstStyle/>
                    <a:p>
                      <a:endParaRPr lang="en-US" sz="1400" dirty="0"/>
                    </a:p>
                  </a:txBody>
                  <a:tcPr/>
                </a:tc>
                <a:tc>
                  <a:txBody>
                    <a:bodyPr/>
                    <a:lstStyle/>
                    <a:p>
                      <a:r>
                        <a:rPr lang="en-US" sz="1400" dirty="0"/>
                        <a:t>Injection site pain</a:t>
                      </a:r>
                    </a:p>
                  </a:txBody>
                  <a:tcPr marT="0" marB="0"/>
                </a:tc>
                <a:tc>
                  <a:txBody>
                    <a:bodyPr/>
                    <a:lstStyle/>
                    <a:p>
                      <a:pPr algn="ctr"/>
                      <a:r>
                        <a:rPr lang="en-US" sz="1400" dirty="0"/>
                        <a:t>4 (7.1)</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4 (7.1)</a:t>
                      </a:r>
                    </a:p>
                  </a:txBody>
                  <a:tcPr marT="0" marB="0"/>
                </a:tc>
                <a:extLst>
                  <a:ext uri="{0D108BD9-81ED-4DB2-BD59-A6C34878D82A}">
                    <a16:rowId xmlns:a16="http://schemas.microsoft.com/office/drawing/2014/main" val="3167151272"/>
                  </a:ext>
                </a:extLst>
              </a:tr>
              <a:tr h="308365">
                <a:tc vMerge="1">
                  <a:txBody>
                    <a:bodyPr/>
                    <a:lstStyle/>
                    <a:p>
                      <a:endParaRPr lang="en-US" sz="1400" dirty="0"/>
                    </a:p>
                  </a:txBody>
                  <a:tcPr/>
                </a:tc>
                <a:tc>
                  <a:txBody>
                    <a:bodyPr/>
                    <a:lstStyle/>
                    <a:p>
                      <a:r>
                        <a:rPr lang="en-US" sz="1400" dirty="0"/>
                        <a:t>Administration site reaction</a:t>
                      </a:r>
                    </a:p>
                  </a:txBody>
                  <a:tcPr marT="0" marB="0"/>
                </a:tc>
                <a:tc>
                  <a:txBody>
                    <a:bodyPr/>
                    <a:lstStyle/>
                    <a:p>
                      <a:pPr algn="ctr"/>
                      <a:r>
                        <a:rPr lang="en-US" sz="1400" dirty="0"/>
                        <a:t>3 (5.4)</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3 (5.4)</a:t>
                      </a:r>
                    </a:p>
                  </a:txBody>
                  <a:tcPr marT="0" marB="0"/>
                </a:tc>
                <a:extLst>
                  <a:ext uri="{0D108BD9-81ED-4DB2-BD59-A6C34878D82A}">
                    <a16:rowId xmlns:a16="http://schemas.microsoft.com/office/drawing/2014/main" val="317582646"/>
                  </a:ext>
                </a:extLst>
              </a:tr>
              <a:tr h="229735">
                <a:tc vMerge="1">
                  <a:txBody>
                    <a:bodyPr/>
                    <a:lstStyle/>
                    <a:p>
                      <a:endParaRPr lang="en-US" sz="1400" dirty="0"/>
                    </a:p>
                  </a:txBody>
                  <a:tcPr/>
                </a:tc>
                <a:tc>
                  <a:txBody>
                    <a:bodyPr/>
                    <a:lstStyle/>
                    <a:p>
                      <a:r>
                        <a:rPr lang="en-US" sz="1400" dirty="0"/>
                        <a:t>Procedural pain</a:t>
                      </a:r>
                    </a:p>
                  </a:txBody>
                  <a:tcPr marT="0" marB="0"/>
                </a:tc>
                <a:tc>
                  <a:txBody>
                    <a:bodyPr/>
                    <a:lstStyle/>
                    <a:p>
                      <a:pPr algn="ctr"/>
                      <a:r>
                        <a:rPr lang="en-US" sz="1400" dirty="0"/>
                        <a:t>13 (23.2)</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13 (23.2)</a:t>
                      </a:r>
                    </a:p>
                  </a:txBody>
                  <a:tcPr marT="0" marB="0"/>
                </a:tc>
                <a:extLst>
                  <a:ext uri="{0D108BD9-81ED-4DB2-BD59-A6C34878D82A}">
                    <a16:rowId xmlns:a16="http://schemas.microsoft.com/office/drawing/2014/main" val="1628112430"/>
                  </a:ext>
                </a:extLst>
              </a:tr>
              <a:tr h="229735">
                <a:tc rowSpan="2">
                  <a:txBody>
                    <a:bodyPr/>
                    <a:lstStyle/>
                    <a:p>
                      <a:r>
                        <a:rPr lang="en-US" sz="1400" dirty="0"/>
                        <a:t>Infectious </a:t>
                      </a:r>
                    </a:p>
                  </a:txBody>
                  <a:tcPr marT="0" marB="0"/>
                </a:tc>
                <a:tc>
                  <a:txBody>
                    <a:bodyPr/>
                    <a:lstStyle/>
                    <a:p>
                      <a:r>
                        <a:rPr lang="en-US" sz="1400" dirty="0"/>
                        <a:t>Cellulitis</a:t>
                      </a:r>
                    </a:p>
                  </a:txBody>
                  <a:tcPr marT="0" marB="0"/>
                </a:tc>
                <a:tc>
                  <a:txBody>
                    <a:bodyPr/>
                    <a:lstStyle/>
                    <a:p>
                      <a:pPr algn="ctr"/>
                      <a:r>
                        <a:rPr lang="en-US" sz="1400" dirty="0"/>
                        <a:t>2 (3.6)</a:t>
                      </a:r>
                    </a:p>
                  </a:txBody>
                  <a:tcPr marT="0" marB="0"/>
                </a:tc>
                <a:tc>
                  <a:txBody>
                    <a:bodyPr/>
                    <a:lstStyle/>
                    <a:p>
                      <a:pPr algn="ctr"/>
                      <a:r>
                        <a:rPr lang="en-US" sz="1400" dirty="0"/>
                        <a:t>1 (1.8)</a:t>
                      </a:r>
                    </a:p>
                  </a:txBody>
                  <a:tcPr marT="0" marB="0"/>
                </a:tc>
                <a:tc>
                  <a:txBody>
                    <a:bodyPr/>
                    <a:lstStyle/>
                    <a:p>
                      <a:pPr algn="ctr"/>
                      <a:r>
                        <a:rPr lang="en-US" sz="1400" dirty="0"/>
                        <a:t>3 (5.4)</a:t>
                      </a:r>
                    </a:p>
                  </a:txBody>
                  <a:tcPr marT="0" marB="0"/>
                </a:tc>
                <a:extLst>
                  <a:ext uri="{0D108BD9-81ED-4DB2-BD59-A6C34878D82A}">
                    <a16:rowId xmlns:a16="http://schemas.microsoft.com/office/drawing/2014/main" val="2103313726"/>
                  </a:ext>
                </a:extLst>
              </a:tr>
              <a:tr h="308365">
                <a:tc vMerge="1">
                  <a:txBody>
                    <a:bodyPr/>
                    <a:lstStyle/>
                    <a:p>
                      <a:endParaRPr lang="en-US" sz="1400" dirty="0"/>
                    </a:p>
                  </a:txBody>
                  <a:tcPr/>
                </a:tc>
                <a:tc>
                  <a:txBody>
                    <a:bodyPr/>
                    <a:lstStyle/>
                    <a:p>
                      <a:r>
                        <a:rPr lang="en-US" sz="1400" dirty="0"/>
                        <a:t>Upper respiratory tract infection</a:t>
                      </a:r>
                    </a:p>
                  </a:txBody>
                  <a:tcPr marT="0" marB="0"/>
                </a:tc>
                <a:tc>
                  <a:txBody>
                    <a:bodyPr/>
                    <a:lstStyle/>
                    <a:p>
                      <a:pPr algn="ctr"/>
                      <a:r>
                        <a:rPr lang="en-US" sz="1400" dirty="0"/>
                        <a:t>3 (5.4)</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3 (5.4)</a:t>
                      </a:r>
                    </a:p>
                  </a:txBody>
                  <a:tcPr marT="0" marB="0"/>
                </a:tc>
                <a:extLst>
                  <a:ext uri="{0D108BD9-81ED-4DB2-BD59-A6C34878D82A}">
                    <a16:rowId xmlns:a16="http://schemas.microsoft.com/office/drawing/2014/main" val="1668870606"/>
                  </a:ext>
                </a:extLst>
              </a:tr>
              <a:tr h="229735">
                <a:tc rowSpan="2">
                  <a:txBody>
                    <a:bodyPr/>
                    <a:lstStyle/>
                    <a:p>
                      <a:r>
                        <a:rPr lang="en-US" sz="1400" dirty="0"/>
                        <a:t>Musculoskeletal</a:t>
                      </a:r>
                    </a:p>
                  </a:txBody>
                  <a:tcPr marT="0" marB="0">
                    <a:solidFill>
                      <a:srgbClr val="FFDDCB"/>
                    </a:solidFill>
                  </a:tcPr>
                </a:tc>
                <a:tc>
                  <a:txBody>
                    <a:bodyPr/>
                    <a:lstStyle/>
                    <a:p>
                      <a:r>
                        <a:rPr lang="en-US" sz="1400" dirty="0"/>
                        <a:t>Arthralgia</a:t>
                      </a:r>
                    </a:p>
                  </a:txBody>
                  <a:tcPr marT="0" marB="0"/>
                </a:tc>
                <a:tc>
                  <a:txBody>
                    <a:bodyPr/>
                    <a:lstStyle/>
                    <a:p>
                      <a:pPr algn="ctr"/>
                      <a:r>
                        <a:rPr lang="en-US" sz="1400" dirty="0"/>
                        <a:t>4 (7.1)</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4 (7.1)</a:t>
                      </a:r>
                    </a:p>
                  </a:txBody>
                  <a:tcPr marT="0" marB="0"/>
                </a:tc>
                <a:extLst>
                  <a:ext uri="{0D108BD9-81ED-4DB2-BD59-A6C34878D82A}">
                    <a16:rowId xmlns:a16="http://schemas.microsoft.com/office/drawing/2014/main" val="2961192197"/>
                  </a:ext>
                </a:extLst>
              </a:tr>
              <a:tr h="229735">
                <a:tc vMerge="1">
                  <a:txBody>
                    <a:bodyPr/>
                    <a:lstStyle/>
                    <a:p>
                      <a:endParaRPr lang="en-US" sz="1400" dirty="0"/>
                    </a:p>
                  </a:txBody>
                  <a:tcPr/>
                </a:tc>
                <a:tc>
                  <a:txBody>
                    <a:bodyPr/>
                    <a:lstStyle/>
                    <a:p>
                      <a:r>
                        <a:rPr lang="en-US" sz="1400" dirty="0"/>
                        <a:t>Myalgia</a:t>
                      </a:r>
                    </a:p>
                  </a:txBody>
                  <a:tcPr marT="0" marB="0"/>
                </a:tc>
                <a:tc>
                  <a:txBody>
                    <a:bodyPr/>
                    <a:lstStyle/>
                    <a:p>
                      <a:pPr algn="ctr"/>
                      <a:r>
                        <a:rPr lang="en-US" sz="1400" dirty="0"/>
                        <a:t>4 (7.1)</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4 (7.1)</a:t>
                      </a:r>
                    </a:p>
                  </a:txBody>
                  <a:tcPr marT="0" marB="0"/>
                </a:tc>
                <a:extLst>
                  <a:ext uri="{0D108BD9-81ED-4DB2-BD59-A6C34878D82A}">
                    <a16:rowId xmlns:a16="http://schemas.microsoft.com/office/drawing/2014/main" val="3120532522"/>
                  </a:ext>
                </a:extLst>
              </a:tr>
              <a:tr h="229735">
                <a:tc>
                  <a:txBody>
                    <a:bodyPr/>
                    <a:lstStyle/>
                    <a:p>
                      <a:r>
                        <a:rPr lang="en-US" sz="1400" dirty="0"/>
                        <a:t>Respiratory</a:t>
                      </a:r>
                    </a:p>
                  </a:txBody>
                  <a:tcPr marT="0" marB="0"/>
                </a:tc>
                <a:tc>
                  <a:txBody>
                    <a:bodyPr/>
                    <a:lstStyle/>
                    <a:p>
                      <a:r>
                        <a:rPr lang="en-US" sz="1400" dirty="0"/>
                        <a:t>Dyspnea</a:t>
                      </a:r>
                    </a:p>
                  </a:txBody>
                  <a:tcPr marT="0" marB="0"/>
                </a:tc>
                <a:tc>
                  <a:txBody>
                    <a:bodyPr/>
                    <a:lstStyle/>
                    <a:p>
                      <a:pPr algn="ctr"/>
                      <a:r>
                        <a:rPr lang="en-US" sz="1400" dirty="0"/>
                        <a:t>3 (5.4)</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3 (5.4)</a:t>
                      </a:r>
                    </a:p>
                  </a:txBody>
                  <a:tcPr marT="0" marB="0"/>
                </a:tc>
                <a:extLst>
                  <a:ext uri="{0D108BD9-81ED-4DB2-BD59-A6C34878D82A}">
                    <a16:rowId xmlns:a16="http://schemas.microsoft.com/office/drawing/2014/main" val="1328414108"/>
                  </a:ext>
                </a:extLst>
              </a:tr>
              <a:tr h="229735">
                <a:tc rowSpan="3">
                  <a:txBody>
                    <a:bodyPr/>
                    <a:lstStyle/>
                    <a:p>
                      <a:r>
                        <a:rPr lang="en-US" sz="1400" dirty="0"/>
                        <a:t>Cutaneous</a:t>
                      </a:r>
                    </a:p>
                  </a:txBody>
                  <a:tcPr marT="0" marB="0"/>
                </a:tc>
                <a:tc>
                  <a:txBody>
                    <a:bodyPr/>
                    <a:lstStyle/>
                    <a:p>
                      <a:r>
                        <a:rPr lang="en-US" sz="1400" dirty="0"/>
                        <a:t>Pruritus</a:t>
                      </a:r>
                    </a:p>
                  </a:txBody>
                  <a:tcPr marT="0" marB="0"/>
                </a:tc>
                <a:tc>
                  <a:txBody>
                    <a:bodyPr/>
                    <a:lstStyle/>
                    <a:p>
                      <a:pPr algn="ctr"/>
                      <a:r>
                        <a:rPr lang="en-US" sz="1400" dirty="0"/>
                        <a:t>4 (7.1)</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4 (7.1)</a:t>
                      </a:r>
                    </a:p>
                  </a:txBody>
                  <a:tcPr marT="0" marB="0"/>
                </a:tc>
                <a:extLst>
                  <a:ext uri="{0D108BD9-81ED-4DB2-BD59-A6C34878D82A}">
                    <a16:rowId xmlns:a16="http://schemas.microsoft.com/office/drawing/2014/main" val="4101440364"/>
                  </a:ext>
                </a:extLst>
              </a:tr>
              <a:tr h="229735">
                <a:tc vMerge="1">
                  <a:txBody>
                    <a:bodyPr/>
                    <a:lstStyle/>
                    <a:p>
                      <a:endParaRPr lang="en-US" sz="1400" dirty="0"/>
                    </a:p>
                  </a:txBody>
                  <a:tcPr/>
                </a:tc>
                <a:tc>
                  <a:txBody>
                    <a:bodyPr/>
                    <a:lstStyle/>
                    <a:p>
                      <a:r>
                        <a:rPr lang="en-US" sz="1400" dirty="0"/>
                        <a:t>Rash</a:t>
                      </a:r>
                    </a:p>
                  </a:txBody>
                  <a:tcPr marT="0" marB="0"/>
                </a:tc>
                <a:tc>
                  <a:txBody>
                    <a:bodyPr/>
                    <a:lstStyle/>
                    <a:p>
                      <a:pPr algn="ctr"/>
                      <a:r>
                        <a:rPr lang="en-US" sz="1400" dirty="0"/>
                        <a:t>6 (10.7)</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txBody>
                  <a:tcPr marT="0" marB="0"/>
                </a:tc>
                <a:tc>
                  <a:txBody>
                    <a:bodyPr/>
                    <a:lstStyle/>
                    <a:p>
                      <a:pPr algn="ctr"/>
                      <a:r>
                        <a:rPr lang="en-US" sz="1400" dirty="0"/>
                        <a:t>6 (10.7)</a:t>
                      </a:r>
                    </a:p>
                  </a:txBody>
                  <a:tcPr marT="0" marB="0"/>
                </a:tc>
                <a:extLst>
                  <a:ext uri="{0D108BD9-81ED-4DB2-BD59-A6C34878D82A}">
                    <a16:rowId xmlns:a16="http://schemas.microsoft.com/office/drawing/2014/main" val="3930894239"/>
                  </a:ext>
                </a:extLst>
              </a:tr>
              <a:tr h="229735">
                <a:tc vMerge="1">
                  <a:txBody>
                    <a:bodyPr/>
                    <a:lstStyle/>
                    <a:p>
                      <a:endParaRPr lang="en-US" sz="1400" dirty="0"/>
                    </a:p>
                  </a:txBody>
                  <a:tcPr/>
                </a:tc>
                <a:tc>
                  <a:txBody>
                    <a:bodyPr/>
                    <a:lstStyle/>
                    <a:p>
                      <a:r>
                        <a:rPr lang="en-US" sz="1400" dirty="0"/>
                        <a:t>Lichen planus</a:t>
                      </a:r>
                    </a:p>
                  </a:txBody>
                  <a:tcPr marT="0" marB="0"/>
                </a:tc>
                <a:tc>
                  <a:txBody>
                    <a:bodyPr/>
                    <a:lstStyle/>
                    <a:p>
                      <a:pPr algn="ctr"/>
                      <a:r>
                        <a:rPr lang="en-US" sz="1400" dirty="0"/>
                        <a:t>0</a:t>
                      </a:r>
                    </a:p>
                  </a:txBody>
                  <a:tcPr marT="0" marB="0"/>
                </a:tc>
                <a:tc>
                  <a:txBody>
                    <a:bodyPr/>
                    <a:lstStyle/>
                    <a:p>
                      <a:pPr algn="ctr"/>
                      <a:r>
                        <a:rPr lang="en-US" sz="1400" dirty="0"/>
                        <a:t>1 (1.8)</a:t>
                      </a:r>
                    </a:p>
                  </a:txBody>
                  <a:tcPr marT="0" marB="0"/>
                </a:tc>
                <a:tc>
                  <a:txBody>
                    <a:bodyPr/>
                    <a:lstStyle/>
                    <a:p>
                      <a:pPr algn="ctr"/>
                      <a:r>
                        <a:rPr lang="en-US" sz="1400" dirty="0"/>
                        <a:t>1 (1.8)</a:t>
                      </a:r>
                    </a:p>
                  </a:txBody>
                  <a:tcPr marT="0" marB="0"/>
                </a:tc>
                <a:extLst>
                  <a:ext uri="{0D108BD9-81ED-4DB2-BD59-A6C34878D82A}">
                    <a16:rowId xmlns:a16="http://schemas.microsoft.com/office/drawing/2014/main" val="949481516"/>
                  </a:ext>
                </a:extLst>
              </a:tr>
              <a:tr h="229735">
                <a:tc>
                  <a:txBody>
                    <a:bodyPr/>
                    <a:lstStyle/>
                    <a:p>
                      <a:r>
                        <a:rPr lang="en-US" sz="1400" dirty="0"/>
                        <a:t>Investigations</a:t>
                      </a:r>
                    </a:p>
                  </a:txBody>
                  <a:tcPr marT="0" marB="0"/>
                </a:tc>
                <a:tc>
                  <a:txBody>
                    <a:bodyPr/>
                    <a:lstStyle/>
                    <a:p>
                      <a:r>
                        <a:rPr lang="en-US" sz="1400" dirty="0"/>
                        <a:t>AAT increased</a:t>
                      </a:r>
                    </a:p>
                  </a:txBody>
                  <a:tcPr marT="0" marB="0"/>
                </a:tc>
                <a:tc>
                  <a:txBody>
                    <a:bodyPr/>
                    <a:lstStyle/>
                    <a:p>
                      <a:pPr algn="ctr"/>
                      <a:r>
                        <a:rPr lang="en-US" sz="1400" dirty="0"/>
                        <a:t>3 ( 5.4)</a:t>
                      </a:r>
                    </a:p>
                  </a:txBody>
                  <a:tcPr marT="0" marB="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rPr>
                        <a:t>–</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txBody>
                  <a:tcPr marT="0" marB="0"/>
                </a:tc>
                <a:tc>
                  <a:txBody>
                    <a:bodyPr/>
                    <a:lstStyle/>
                    <a:p>
                      <a:pPr algn="ctr"/>
                      <a:r>
                        <a:rPr lang="en-US" sz="1400" dirty="0"/>
                        <a:t>3 (5.4)</a:t>
                      </a:r>
                    </a:p>
                  </a:txBody>
                  <a:tcPr marT="0" marB="0"/>
                </a:tc>
                <a:extLst>
                  <a:ext uri="{0D108BD9-81ED-4DB2-BD59-A6C34878D82A}">
                    <a16:rowId xmlns:a16="http://schemas.microsoft.com/office/drawing/2014/main" val="4031344847"/>
                  </a:ext>
                </a:extLst>
              </a:tr>
            </a:tbl>
          </a:graphicData>
        </a:graphic>
      </p:graphicFrame>
      <p:sp>
        <p:nvSpPr>
          <p:cNvPr id="9" name="Arrow: Chevron 7">
            <a:extLst>
              <a:ext uri="{FF2B5EF4-FFF2-40B4-BE49-F238E27FC236}">
                <a16:creationId xmlns:a16="http://schemas.microsoft.com/office/drawing/2014/main" id="{428B63FE-B07A-41AA-BE44-A9DE33A69D12}"/>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defTabSz="457200"/>
            <a:r>
              <a:rPr lang="en-US" b="1" dirty="0">
                <a:solidFill>
                  <a:schemeClr val="bg1"/>
                </a:solidFill>
              </a:rPr>
              <a:t>2 L Melanoma</a:t>
            </a:r>
            <a:br>
              <a:rPr lang="en-US" b="1" dirty="0">
                <a:solidFill>
                  <a:schemeClr val="bg1"/>
                </a:solidFill>
              </a:rPr>
            </a:br>
            <a:endParaRPr lang="en-US" b="1" dirty="0">
              <a:solidFill>
                <a:schemeClr val="bg1"/>
              </a:solidFill>
            </a:endParaRPr>
          </a:p>
          <a:p>
            <a:pPr algn="r" defTabSz="457200">
              <a:spcBef>
                <a:spcPts val="900"/>
              </a:spcBef>
            </a:pPr>
            <a:r>
              <a:rPr lang="en-US" dirty="0">
                <a:solidFill>
                  <a:schemeClr val="bg1"/>
                </a:solidFill>
              </a:rPr>
              <a:t>pIL-12 EP + Pembrolizumab</a:t>
            </a:r>
            <a:endParaRPr lang="en-US" sz="2800" dirty="0">
              <a:solidFill>
                <a:schemeClr val="bg1"/>
              </a:solidFill>
            </a:endParaRPr>
          </a:p>
          <a:p>
            <a:pPr algn="r" defTabSz="457200"/>
            <a:endParaRPr lang="en-US" dirty="0">
              <a:solidFill>
                <a:schemeClr val="bg1"/>
              </a:solidFill>
              <a:latin typeface="Calibri" panose="020F0502020204030204"/>
            </a:endParaRPr>
          </a:p>
        </p:txBody>
      </p:sp>
      <p:sp>
        <p:nvSpPr>
          <p:cNvPr id="7" name="Rectangle 6">
            <a:extLst>
              <a:ext uri="{FF2B5EF4-FFF2-40B4-BE49-F238E27FC236}">
                <a16:creationId xmlns:a16="http://schemas.microsoft.com/office/drawing/2014/main" id="{5CECA6D3-C8C2-490D-A103-4D2D3DEBCB00}"/>
              </a:ext>
            </a:extLst>
          </p:cNvPr>
          <p:cNvSpPr/>
          <p:nvPr/>
        </p:nvSpPr>
        <p:spPr>
          <a:xfrm>
            <a:off x="420130" y="1729945"/>
            <a:ext cx="11337767" cy="27699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E2808F-0F80-4DCB-89D0-2DBB7CF842C0}"/>
              </a:ext>
            </a:extLst>
          </p:cNvPr>
          <p:cNvSpPr/>
          <p:nvPr/>
        </p:nvSpPr>
        <p:spPr>
          <a:xfrm>
            <a:off x="2834703" y="6247226"/>
            <a:ext cx="6319457" cy="36098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080" y="130152"/>
            <a:ext cx="11089879" cy="1010487"/>
          </a:xfrm>
        </p:spPr>
        <p:txBody>
          <a:bodyPr>
            <a:noAutofit/>
          </a:bodyPr>
          <a:lstStyle/>
          <a:p>
            <a:pPr algn="l"/>
            <a:r>
              <a:rPr lang="en-US" sz="2800" b="1" dirty="0">
                <a:latin typeface="Avenir Next"/>
              </a:rPr>
              <a:t>PHASE 2b: TAVO-EP + Pembrolizumab in R/R-Melanoma (KEYNOTE-695)</a:t>
            </a:r>
            <a:br>
              <a:rPr lang="en-US" sz="2800" b="1" dirty="0">
                <a:latin typeface="Avenir Next"/>
              </a:rPr>
            </a:br>
            <a:r>
              <a:rPr lang="en-US" sz="2800" b="1" dirty="0">
                <a:latin typeface="Avenir Next"/>
              </a:rPr>
              <a:t>T</a:t>
            </a:r>
            <a:r>
              <a:rPr lang="en-AU" sz="2800" b="1" dirty="0" err="1">
                <a:latin typeface="Avenir Next"/>
              </a:rPr>
              <a:t>reatment</a:t>
            </a:r>
            <a:r>
              <a:rPr lang="en-AU" sz="2800" b="1" dirty="0">
                <a:latin typeface="Avenir Next"/>
              </a:rPr>
              <a:t>-related adverse events in ≥5% of patients </a:t>
            </a:r>
            <a:endParaRPr lang="en-US" sz="2800" b="1" dirty="0">
              <a:latin typeface="Avenir Next"/>
            </a:endParaRPr>
          </a:p>
        </p:txBody>
      </p:sp>
    </p:spTree>
    <p:extLst>
      <p:ext uri="{BB962C8B-B14F-4D97-AF65-F5344CB8AC3E}">
        <p14:creationId xmlns:p14="http://schemas.microsoft.com/office/powerpoint/2010/main" val="11236681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14" name="Rectangle 13">
            <a:extLst>
              <a:ext uri="{FF2B5EF4-FFF2-40B4-BE49-F238E27FC236}">
                <a16:creationId xmlns:a16="http://schemas.microsoft.com/office/drawing/2014/main" id="{6E6DF9AA-D7D7-4D7B-9048-A7C73CA1CAB8}"/>
              </a:ext>
            </a:extLst>
          </p:cNvPr>
          <p:cNvSpPr/>
          <p:nvPr/>
        </p:nvSpPr>
        <p:spPr>
          <a:xfrm>
            <a:off x="275705" y="6287589"/>
            <a:ext cx="2798421" cy="461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Google Shape;478;p64"/>
          <p:cNvSpPr txBox="1">
            <a:spLocks noGrp="1"/>
          </p:cNvSpPr>
          <p:nvPr>
            <p:ph type="title"/>
          </p:nvPr>
        </p:nvSpPr>
        <p:spPr>
          <a:xfrm>
            <a:off x="4743" y="317817"/>
            <a:ext cx="11277295" cy="616053"/>
          </a:xfrm>
          <a:prstGeom prst="rect">
            <a:avLst/>
          </a:prstGeom>
          <a:noFill/>
          <a:ln>
            <a:noFill/>
          </a:ln>
        </p:spPr>
        <p:txBody>
          <a:bodyPr spcFirstLastPara="1" wrap="square" lIns="91425" tIns="45700" rIns="91425" bIns="45700" anchor="ctr" anchorCtr="0">
            <a:noAutofit/>
          </a:bodyPr>
          <a:lstStyle/>
          <a:p>
            <a:r>
              <a:rPr lang="en-US" sz="2900" dirty="0">
                <a:latin typeface="Avenir Next" panose="020B0503020202020204"/>
                <a:ea typeface="Avenir Next" charset="0"/>
                <a:cs typeface="Avenir Next" charset="0"/>
              </a:rPr>
              <a:t>KEYNOTE-695: TAVO + </a:t>
            </a:r>
            <a:r>
              <a:rPr lang="en-US" sz="2900" dirty="0" err="1">
                <a:latin typeface="Avenir Next" panose="020B0503020202020204"/>
                <a:ea typeface="Avenir Next" charset="0"/>
                <a:cs typeface="Avenir Next" charset="0"/>
              </a:rPr>
              <a:t>Pembro</a:t>
            </a:r>
            <a:r>
              <a:rPr lang="en-US" sz="2900" dirty="0">
                <a:latin typeface="Avenir Next" panose="020B0503020202020204"/>
                <a:ea typeface="Avenir Next" charset="0"/>
                <a:cs typeface="Avenir Next" charset="0"/>
              </a:rPr>
              <a:t> can reshape the TME in responding patients</a:t>
            </a:r>
            <a:endParaRPr lang="fi-FI" sz="2900" i="1" dirty="0">
              <a:ln>
                <a:solidFill>
                  <a:srgbClr val="D1D1D1"/>
                </a:solidFill>
              </a:ln>
              <a:latin typeface="Avenir Next" panose="020B0503020202020204"/>
              <a:ea typeface="Avenir Next" charset="0"/>
              <a:cs typeface="Avenir Next" charset="0"/>
            </a:endParaRPr>
          </a:p>
        </p:txBody>
      </p:sp>
      <p:sp>
        <p:nvSpPr>
          <p:cNvPr id="51" name="TextBox 50">
            <a:extLst>
              <a:ext uri="{FF2B5EF4-FFF2-40B4-BE49-F238E27FC236}">
                <a16:creationId xmlns:a16="http://schemas.microsoft.com/office/drawing/2014/main" id="{101B398F-5562-1742-AE96-AABCC19D7CD4}"/>
              </a:ext>
            </a:extLst>
          </p:cNvPr>
          <p:cNvSpPr txBox="1"/>
          <p:nvPr/>
        </p:nvSpPr>
        <p:spPr>
          <a:xfrm>
            <a:off x="653057" y="1318334"/>
            <a:ext cx="827398" cy="400110"/>
          </a:xfrm>
          <a:prstGeom prst="rect">
            <a:avLst/>
          </a:prstGeom>
          <a:noFill/>
        </p:spPr>
        <p:txBody>
          <a:bodyPr rot="0" spcFirstLastPara="0" vertOverflow="overflow" horzOverflow="overflow" vert="horz" wrap="square" lIns="0" tIns="60960" rIns="0" bIns="60960" numCol="1" spcCol="0" rtlCol="0" fromWordArt="0" anchor="t" anchorCtr="0" forceAA="0" compatLnSpc="1">
            <a:prstTxWarp prst="textNoShape">
              <a:avLst/>
            </a:prstTxWarp>
            <a:spAutoFit/>
          </a:bodyPr>
          <a:lstStyle/>
          <a:p>
            <a:pPr algn="ctr"/>
            <a:r>
              <a:rPr lang="en-US" b="1" dirty="0">
                <a:solidFill>
                  <a:srgbClr val="000000"/>
                </a:solidFill>
                <a:latin typeface="Avenir Next" panose="020B0503020202020204"/>
                <a:cs typeface="Arial"/>
              </a:rPr>
              <a:t>SCREEN</a:t>
            </a:r>
            <a:endParaRPr lang="en-US" sz="2400" b="1" dirty="0">
              <a:solidFill>
                <a:srgbClr val="000000"/>
              </a:solidFill>
              <a:latin typeface="Avenir Next" panose="020B0503020202020204"/>
              <a:cs typeface="Arial"/>
            </a:endParaRPr>
          </a:p>
        </p:txBody>
      </p:sp>
      <p:sp>
        <p:nvSpPr>
          <p:cNvPr id="52" name="TextBox 51">
            <a:extLst>
              <a:ext uri="{FF2B5EF4-FFF2-40B4-BE49-F238E27FC236}">
                <a16:creationId xmlns:a16="http://schemas.microsoft.com/office/drawing/2014/main" id="{BD23C4B6-6317-D644-B47F-B51486D3EBE9}"/>
              </a:ext>
            </a:extLst>
          </p:cNvPr>
          <p:cNvSpPr txBox="1"/>
          <p:nvPr/>
        </p:nvSpPr>
        <p:spPr>
          <a:xfrm>
            <a:off x="653057" y="2994772"/>
            <a:ext cx="578073" cy="400110"/>
          </a:xfrm>
          <a:prstGeom prst="rect">
            <a:avLst/>
          </a:prstGeom>
          <a:noFill/>
        </p:spPr>
        <p:txBody>
          <a:bodyPr rot="0" spcFirstLastPara="0" vertOverflow="overflow" horzOverflow="overflow" vert="horz" wrap="square" lIns="0" tIns="60960" rIns="0" bIns="60960" numCol="1" spcCol="0" rtlCol="0" fromWordArt="0" anchor="t" anchorCtr="0" forceAA="0" compatLnSpc="1">
            <a:prstTxWarp prst="textNoShape">
              <a:avLst/>
            </a:prstTxWarp>
            <a:spAutoFit/>
          </a:bodyPr>
          <a:lstStyle/>
          <a:p>
            <a:pPr algn="ctr"/>
            <a:r>
              <a:rPr lang="en-US" b="1" dirty="0">
                <a:solidFill>
                  <a:srgbClr val="000000"/>
                </a:solidFill>
                <a:latin typeface="Avenir Next" panose="020B0503020202020204"/>
                <a:cs typeface="Arial"/>
              </a:rPr>
              <a:t>C2D1</a:t>
            </a:r>
            <a:endParaRPr lang="en-US" sz="3600" b="1" dirty="0">
              <a:solidFill>
                <a:srgbClr val="000000"/>
              </a:solidFill>
              <a:latin typeface="Avenir Next" panose="020B0503020202020204"/>
              <a:cs typeface="Arial"/>
            </a:endParaRPr>
          </a:p>
        </p:txBody>
      </p:sp>
      <p:sp>
        <p:nvSpPr>
          <p:cNvPr id="53" name="TextBox 52">
            <a:extLst>
              <a:ext uri="{FF2B5EF4-FFF2-40B4-BE49-F238E27FC236}">
                <a16:creationId xmlns:a16="http://schemas.microsoft.com/office/drawing/2014/main" id="{90224395-7C04-6448-8F31-F9E594AFE4BA}"/>
              </a:ext>
            </a:extLst>
          </p:cNvPr>
          <p:cNvSpPr txBox="1"/>
          <p:nvPr/>
        </p:nvSpPr>
        <p:spPr>
          <a:xfrm>
            <a:off x="4612232" y="3522355"/>
            <a:ext cx="640632" cy="1323439"/>
          </a:xfrm>
          <a:prstGeom prst="rect">
            <a:avLst/>
          </a:prstGeom>
          <a:noFill/>
        </p:spPr>
        <p:txBody>
          <a:bodyPr wrap="square" rtlCol="0">
            <a:spAutoFit/>
          </a:bodyPr>
          <a:lstStyle/>
          <a:p>
            <a:r>
              <a:rPr lang="en-US" sz="1000" b="1" u="sng" dirty="0">
                <a:latin typeface="Avenir Next" panose="020B0503020202020204"/>
                <a:cs typeface="Arial" panose="020B0604020202020204" pitchFamily="34" charset="0"/>
              </a:rPr>
              <a:t>Stains:</a:t>
            </a:r>
          </a:p>
          <a:p>
            <a:r>
              <a:rPr lang="en-US" sz="1000" b="1" dirty="0">
                <a:solidFill>
                  <a:srgbClr val="FF0000"/>
                </a:solidFill>
                <a:latin typeface="Avenir Next" panose="020B0503020202020204"/>
                <a:cs typeface="Arial" panose="020B0604020202020204" pitchFamily="34" charset="0"/>
              </a:rPr>
              <a:t>PD-L1</a:t>
            </a:r>
          </a:p>
          <a:p>
            <a:r>
              <a:rPr lang="en-US" sz="1000" b="1" dirty="0">
                <a:solidFill>
                  <a:srgbClr val="CBCB00"/>
                </a:solidFill>
                <a:latin typeface="Avenir Next" panose="020B0503020202020204"/>
                <a:cs typeface="Arial" panose="020B0604020202020204" pitchFamily="34" charset="0"/>
              </a:rPr>
              <a:t>CD8</a:t>
            </a:r>
          </a:p>
          <a:p>
            <a:r>
              <a:rPr lang="en-US" sz="1000" b="1" dirty="0">
                <a:solidFill>
                  <a:srgbClr val="008000"/>
                </a:solidFill>
                <a:latin typeface="Avenir Next" panose="020B0503020202020204"/>
                <a:cs typeface="Arial" panose="020B0604020202020204" pitchFamily="34" charset="0"/>
              </a:rPr>
              <a:t>FoxP3</a:t>
            </a:r>
          </a:p>
          <a:p>
            <a:r>
              <a:rPr lang="en-US" sz="1000" b="1" dirty="0">
                <a:solidFill>
                  <a:srgbClr val="E624C9"/>
                </a:solidFill>
                <a:latin typeface="Avenir Next" panose="020B0503020202020204"/>
                <a:cs typeface="Arial" panose="020B0604020202020204" pitchFamily="34" charset="0"/>
              </a:rPr>
              <a:t>CD3</a:t>
            </a:r>
          </a:p>
          <a:p>
            <a:r>
              <a:rPr lang="en-US" sz="1000" b="1" dirty="0">
                <a:solidFill>
                  <a:schemeClr val="accent2"/>
                </a:solidFill>
                <a:latin typeface="Avenir Next" panose="020B0503020202020204"/>
                <a:cs typeface="Arial" panose="020B0604020202020204" pitchFamily="34" charset="0"/>
              </a:rPr>
              <a:t>CD163</a:t>
            </a:r>
          </a:p>
          <a:p>
            <a:r>
              <a:rPr lang="en-US" sz="1000" b="1" dirty="0">
                <a:solidFill>
                  <a:srgbClr val="498490"/>
                </a:solidFill>
                <a:latin typeface="Avenir Next" panose="020B0503020202020204"/>
                <a:cs typeface="Arial" panose="020B0604020202020204" pitchFamily="34" charset="0"/>
              </a:rPr>
              <a:t>Tumor</a:t>
            </a:r>
            <a:endParaRPr lang="en-US" sz="1000" b="1" dirty="0">
              <a:latin typeface="Avenir Next" panose="020B0503020202020204"/>
              <a:cs typeface="Arial" panose="020B0604020202020204" pitchFamily="34" charset="0"/>
            </a:endParaRPr>
          </a:p>
          <a:p>
            <a:r>
              <a:rPr lang="en-US" sz="1000" b="1" dirty="0">
                <a:solidFill>
                  <a:schemeClr val="tx2"/>
                </a:solidFill>
                <a:latin typeface="Avenir Next" panose="020B0503020202020204"/>
                <a:cs typeface="Arial" panose="020B0604020202020204" pitchFamily="34" charset="0"/>
              </a:rPr>
              <a:t>DAPI</a:t>
            </a:r>
          </a:p>
        </p:txBody>
      </p:sp>
      <p:pic>
        <p:nvPicPr>
          <p:cNvPr id="56" name="Picture 55">
            <a:extLst>
              <a:ext uri="{FF2B5EF4-FFF2-40B4-BE49-F238E27FC236}">
                <a16:creationId xmlns:a16="http://schemas.microsoft.com/office/drawing/2014/main" id="{C63A09CC-0C4F-9E45-A9C7-7D2E0F1113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7504" y="1617191"/>
            <a:ext cx="1939676" cy="1454757"/>
          </a:xfrm>
          <a:prstGeom prst="rect">
            <a:avLst/>
          </a:prstGeom>
        </p:spPr>
      </p:pic>
      <p:pic>
        <p:nvPicPr>
          <p:cNvPr id="61" name="Picture 60">
            <a:extLst>
              <a:ext uri="{FF2B5EF4-FFF2-40B4-BE49-F238E27FC236}">
                <a16:creationId xmlns:a16="http://schemas.microsoft.com/office/drawing/2014/main" id="{6C1399D1-F15B-AF4E-B9FE-08398E19E1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7504" y="3308963"/>
            <a:ext cx="1939676" cy="1454757"/>
          </a:xfrm>
          <a:prstGeom prst="rect">
            <a:avLst/>
          </a:prstGeom>
        </p:spPr>
      </p:pic>
      <p:pic>
        <p:nvPicPr>
          <p:cNvPr id="3" name="Picture 2">
            <a:extLst>
              <a:ext uri="{FF2B5EF4-FFF2-40B4-BE49-F238E27FC236}">
                <a16:creationId xmlns:a16="http://schemas.microsoft.com/office/drawing/2014/main" id="{6AE20A58-E03E-4D07-84BD-5D86D7015C03}"/>
              </a:ext>
            </a:extLst>
          </p:cNvPr>
          <p:cNvPicPr>
            <a:picLocks noChangeAspect="1"/>
          </p:cNvPicPr>
          <p:nvPr/>
        </p:nvPicPr>
        <p:blipFill>
          <a:blip r:embed="rId6"/>
          <a:stretch>
            <a:fillRect/>
          </a:stretch>
        </p:blipFill>
        <p:spPr>
          <a:xfrm>
            <a:off x="693672" y="1617191"/>
            <a:ext cx="1945461" cy="1456934"/>
          </a:xfrm>
          <a:prstGeom prst="rect">
            <a:avLst/>
          </a:prstGeom>
        </p:spPr>
      </p:pic>
      <p:pic>
        <p:nvPicPr>
          <p:cNvPr id="4" name="Picture 3">
            <a:extLst>
              <a:ext uri="{FF2B5EF4-FFF2-40B4-BE49-F238E27FC236}">
                <a16:creationId xmlns:a16="http://schemas.microsoft.com/office/drawing/2014/main" id="{946D0A8E-AF8E-4AB4-BD98-89F03FA6BCAC}"/>
              </a:ext>
            </a:extLst>
          </p:cNvPr>
          <p:cNvPicPr>
            <a:picLocks noChangeAspect="1"/>
          </p:cNvPicPr>
          <p:nvPr/>
        </p:nvPicPr>
        <p:blipFill>
          <a:blip r:embed="rId7"/>
          <a:stretch>
            <a:fillRect/>
          </a:stretch>
        </p:blipFill>
        <p:spPr>
          <a:xfrm>
            <a:off x="693672" y="3308963"/>
            <a:ext cx="1945461" cy="1456934"/>
          </a:xfrm>
          <a:prstGeom prst="rect">
            <a:avLst/>
          </a:prstGeom>
        </p:spPr>
      </p:pic>
      <p:pic>
        <p:nvPicPr>
          <p:cNvPr id="5" name="Picture 4">
            <a:extLst>
              <a:ext uri="{FF2B5EF4-FFF2-40B4-BE49-F238E27FC236}">
                <a16:creationId xmlns:a16="http://schemas.microsoft.com/office/drawing/2014/main" id="{A4623E14-94EA-4A90-BD12-6FCADF037431}"/>
              </a:ext>
            </a:extLst>
          </p:cNvPr>
          <p:cNvPicPr>
            <a:picLocks noChangeAspect="1"/>
          </p:cNvPicPr>
          <p:nvPr/>
        </p:nvPicPr>
        <p:blipFill>
          <a:blip r:embed="rId8"/>
          <a:stretch>
            <a:fillRect/>
          </a:stretch>
        </p:blipFill>
        <p:spPr>
          <a:xfrm>
            <a:off x="675512" y="4824688"/>
            <a:ext cx="3021830" cy="1230374"/>
          </a:xfrm>
          <a:prstGeom prst="rect">
            <a:avLst/>
          </a:prstGeom>
        </p:spPr>
      </p:pic>
      <p:pic>
        <p:nvPicPr>
          <p:cNvPr id="6" name="Picture 5">
            <a:extLst>
              <a:ext uri="{FF2B5EF4-FFF2-40B4-BE49-F238E27FC236}">
                <a16:creationId xmlns:a16="http://schemas.microsoft.com/office/drawing/2014/main" id="{9C65BEED-1FD3-4AEB-925C-DD3E0B18C332}"/>
              </a:ext>
            </a:extLst>
          </p:cNvPr>
          <p:cNvPicPr>
            <a:picLocks noChangeAspect="1"/>
          </p:cNvPicPr>
          <p:nvPr/>
        </p:nvPicPr>
        <p:blipFill>
          <a:blip r:embed="rId9"/>
          <a:stretch>
            <a:fillRect/>
          </a:stretch>
        </p:blipFill>
        <p:spPr>
          <a:xfrm>
            <a:off x="585032" y="6087289"/>
            <a:ext cx="2250369" cy="682168"/>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09591B0A-7303-40F6-81E6-D6BA16DFA0E5}"/>
              </a:ext>
            </a:extLst>
          </p:cNvPr>
          <p:cNvPicPr>
            <a:picLocks noChangeAspect="1"/>
          </p:cNvPicPr>
          <p:nvPr/>
        </p:nvPicPr>
        <p:blipFill rotWithShape="1">
          <a:blip r:embed="rId10">
            <a:extLst>
              <a:ext uri="{28A0092B-C50C-407E-A947-70E740481C1C}">
                <a14:useLocalDpi xmlns:a14="http://schemas.microsoft.com/office/drawing/2010/main" val="0"/>
              </a:ext>
            </a:extLst>
          </a:blip>
          <a:srcRect l="36940" t="40049" r="39714" b="14423"/>
          <a:stretch/>
        </p:blipFill>
        <p:spPr>
          <a:xfrm>
            <a:off x="5785384" y="2198161"/>
            <a:ext cx="2846334" cy="2978333"/>
          </a:xfrm>
          <a:prstGeom prst="rect">
            <a:avLst/>
          </a:prstGeom>
        </p:spPr>
      </p:pic>
      <p:graphicFrame>
        <p:nvGraphicFramePr>
          <p:cNvPr id="12" name="Object 11">
            <a:extLst>
              <a:ext uri="{FF2B5EF4-FFF2-40B4-BE49-F238E27FC236}">
                <a16:creationId xmlns:a16="http://schemas.microsoft.com/office/drawing/2014/main" id="{372C6412-85C1-4C44-BDFA-29D35D722514}"/>
              </a:ext>
            </a:extLst>
          </p:cNvPr>
          <p:cNvGraphicFramePr>
            <a:graphicFrameLocks noChangeAspect="1"/>
          </p:cNvGraphicFramePr>
          <p:nvPr>
            <p:extLst>
              <p:ext uri="{D42A27DB-BD31-4B8C-83A1-F6EECF244321}">
                <p14:modId xmlns:p14="http://schemas.microsoft.com/office/powerpoint/2010/main" val="4231147198"/>
              </p:ext>
            </p:extLst>
          </p:nvPr>
        </p:nvGraphicFramePr>
        <p:xfrm>
          <a:off x="9017945" y="2476320"/>
          <a:ext cx="2767013" cy="2652713"/>
        </p:xfrm>
        <a:graphic>
          <a:graphicData uri="http://schemas.openxmlformats.org/presentationml/2006/ole">
            <mc:AlternateContent xmlns:mc="http://schemas.openxmlformats.org/markup-compatibility/2006">
              <mc:Choice xmlns:v="urn:schemas-microsoft-com:vml" Requires="v">
                <p:oleObj spid="_x0000_s5122" name="Prism 9" r:id="rId11" imgW="2767283" imgH="2652107" progId="Prism9.Document">
                  <p:embed/>
                </p:oleObj>
              </mc:Choice>
              <mc:Fallback>
                <p:oleObj name="Prism 9" r:id="rId11" imgW="2767283" imgH="2652107" progId="Prism9.Document">
                  <p:embed/>
                  <p:pic>
                    <p:nvPicPr>
                      <p:cNvPr id="12" name="Object 11">
                        <a:extLst>
                          <a:ext uri="{FF2B5EF4-FFF2-40B4-BE49-F238E27FC236}">
                            <a16:creationId xmlns:a16="http://schemas.microsoft.com/office/drawing/2014/main" id="{372C6412-85C1-4C44-BDFA-29D35D722514}"/>
                          </a:ext>
                        </a:extLst>
                      </p:cNvPr>
                      <p:cNvPicPr/>
                      <p:nvPr/>
                    </p:nvPicPr>
                    <p:blipFill>
                      <a:blip r:embed="rId12"/>
                      <a:stretch>
                        <a:fillRect/>
                      </a:stretch>
                    </p:blipFill>
                    <p:spPr>
                      <a:xfrm>
                        <a:off x="9017945" y="2476320"/>
                        <a:ext cx="2767013" cy="2652713"/>
                      </a:xfrm>
                      <a:prstGeom prst="rect">
                        <a:avLst/>
                      </a:prstGeom>
                    </p:spPr>
                  </p:pic>
                </p:oleObj>
              </mc:Fallback>
            </mc:AlternateContent>
          </a:graphicData>
        </a:graphic>
      </p:graphicFrame>
      <p:sp>
        <p:nvSpPr>
          <p:cNvPr id="40" name="TextBox 39">
            <a:extLst>
              <a:ext uri="{FF2B5EF4-FFF2-40B4-BE49-F238E27FC236}">
                <a16:creationId xmlns:a16="http://schemas.microsoft.com/office/drawing/2014/main" id="{06A759FE-05D3-4DC6-82F3-610E5EB6B212}"/>
              </a:ext>
            </a:extLst>
          </p:cNvPr>
          <p:cNvSpPr txBox="1"/>
          <p:nvPr/>
        </p:nvSpPr>
        <p:spPr>
          <a:xfrm>
            <a:off x="4961040" y="6406495"/>
            <a:ext cx="2269917" cy="461665"/>
          </a:xfrm>
          <a:prstGeom prst="rect">
            <a:avLst/>
          </a:prstGeom>
          <a:noFill/>
        </p:spPr>
        <p:txBody>
          <a:bodyPr wrap="none" lIns="0" rIns="0" rtlCol="0">
            <a:spAutoFit/>
          </a:bodyPr>
          <a:lstStyle/>
          <a:p>
            <a:pPr>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2020</a:t>
            </a:r>
          </a:p>
        </p:txBody>
      </p:sp>
      <p:sp>
        <p:nvSpPr>
          <p:cNvPr id="13" name="TextBox 12">
            <a:extLst>
              <a:ext uri="{FF2B5EF4-FFF2-40B4-BE49-F238E27FC236}">
                <a16:creationId xmlns:a16="http://schemas.microsoft.com/office/drawing/2014/main" id="{2F65729A-CAC6-453F-8279-C79CE79E2066}"/>
              </a:ext>
            </a:extLst>
          </p:cNvPr>
          <p:cNvSpPr txBox="1"/>
          <p:nvPr/>
        </p:nvSpPr>
        <p:spPr>
          <a:xfrm>
            <a:off x="6541702" y="1806806"/>
            <a:ext cx="1333698" cy="338554"/>
          </a:xfrm>
          <a:prstGeom prst="rect">
            <a:avLst/>
          </a:prstGeom>
          <a:noFill/>
        </p:spPr>
        <p:txBody>
          <a:bodyPr wrap="none" lIns="0" rIns="0" rtlCol="0">
            <a:spAutoFit/>
          </a:bodyPr>
          <a:lstStyle/>
          <a:p>
            <a:r>
              <a:rPr lang="en-US" sz="1600" b="1" dirty="0">
                <a:solidFill>
                  <a:srgbClr val="003C71"/>
                </a:solidFill>
                <a:latin typeface="Avenir Next" panose="020B0503020202020204"/>
                <a:cs typeface="Calibri Light"/>
              </a:rPr>
              <a:t>CD8</a:t>
            </a:r>
            <a:r>
              <a:rPr lang="en-US" sz="1600" b="1" baseline="30000" dirty="0">
                <a:solidFill>
                  <a:srgbClr val="003C71"/>
                </a:solidFill>
                <a:latin typeface="Avenir Next" panose="020B0503020202020204"/>
                <a:cs typeface="Calibri Light"/>
              </a:rPr>
              <a:t>+</a:t>
            </a:r>
            <a:r>
              <a:rPr lang="en-US" sz="1600" b="1" dirty="0">
                <a:solidFill>
                  <a:srgbClr val="003C71"/>
                </a:solidFill>
                <a:latin typeface="Avenir Next" panose="020B0503020202020204"/>
                <a:cs typeface="Calibri Light"/>
              </a:rPr>
              <a:t> TIL (</a:t>
            </a:r>
            <a:r>
              <a:rPr lang="en-US" sz="1600" b="1" dirty="0" err="1">
                <a:solidFill>
                  <a:srgbClr val="003C71"/>
                </a:solidFill>
                <a:latin typeface="Avenir Next" panose="020B0503020202020204"/>
                <a:cs typeface="Calibri Light"/>
              </a:rPr>
              <a:t>mIHC</a:t>
            </a:r>
            <a:r>
              <a:rPr lang="en-US" sz="1600" b="1" dirty="0">
                <a:solidFill>
                  <a:srgbClr val="003C71"/>
                </a:solidFill>
                <a:latin typeface="Avenir Next" panose="020B0503020202020204"/>
                <a:cs typeface="Calibri Light"/>
              </a:rPr>
              <a:t>)</a:t>
            </a:r>
          </a:p>
        </p:txBody>
      </p:sp>
      <p:sp>
        <p:nvSpPr>
          <p:cNvPr id="42" name="TextBox 41">
            <a:extLst>
              <a:ext uri="{FF2B5EF4-FFF2-40B4-BE49-F238E27FC236}">
                <a16:creationId xmlns:a16="http://schemas.microsoft.com/office/drawing/2014/main" id="{99751F04-BCBF-47C9-8DF2-3CF6E58BFD0C}"/>
              </a:ext>
            </a:extLst>
          </p:cNvPr>
          <p:cNvSpPr txBox="1"/>
          <p:nvPr/>
        </p:nvSpPr>
        <p:spPr>
          <a:xfrm>
            <a:off x="9878070" y="1806806"/>
            <a:ext cx="1046761" cy="338554"/>
          </a:xfrm>
          <a:prstGeom prst="rect">
            <a:avLst/>
          </a:prstGeom>
          <a:noFill/>
        </p:spPr>
        <p:txBody>
          <a:bodyPr wrap="none" lIns="0" rIns="0" rtlCol="0">
            <a:spAutoFit/>
          </a:bodyPr>
          <a:lstStyle/>
          <a:p>
            <a:r>
              <a:rPr lang="en-US" sz="1600" b="1" dirty="0">
                <a:solidFill>
                  <a:srgbClr val="003C71"/>
                </a:solidFill>
                <a:latin typeface="Avenir Next" panose="020B0503020202020204"/>
                <a:cs typeface="Calibri Light"/>
              </a:rPr>
              <a:t>PD-L1 (</a:t>
            </a:r>
            <a:r>
              <a:rPr lang="en-US" sz="1600" b="1" dirty="0" err="1">
                <a:solidFill>
                  <a:srgbClr val="003C71"/>
                </a:solidFill>
                <a:latin typeface="Avenir Next" panose="020B0503020202020204"/>
                <a:cs typeface="Calibri Light"/>
              </a:rPr>
              <a:t>cIHC</a:t>
            </a:r>
            <a:r>
              <a:rPr lang="en-US" sz="1600" b="1" dirty="0">
                <a:solidFill>
                  <a:srgbClr val="003C71"/>
                </a:solidFill>
                <a:latin typeface="Avenir Next" panose="020B0503020202020204"/>
                <a:cs typeface="Calibri Light"/>
              </a:rPr>
              <a:t>)</a:t>
            </a:r>
          </a:p>
        </p:txBody>
      </p:sp>
      <p:sp>
        <p:nvSpPr>
          <p:cNvPr id="18" name="Arrow: Chevron 7">
            <a:extLst>
              <a:ext uri="{FF2B5EF4-FFF2-40B4-BE49-F238E27FC236}">
                <a16:creationId xmlns:a16="http://schemas.microsoft.com/office/drawing/2014/main" id="{9FD8AAFB-8391-4AC7-B8AF-BE7E74112075}"/>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defTabSz="457200"/>
            <a:r>
              <a:rPr lang="en-US" b="1" dirty="0">
                <a:solidFill>
                  <a:schemeClr val="bg1"/>
                </a:solidFill>
              </a:rPr>
              <a:t>2 L Melanoma</a:t>
            </a:r>
            <a:br>
              <a:rPr lang="en-US" b="1" dirty="0">
                <a:solidFill>
                  <a:schemeClr val="bg1"/>
                </a:solidFill>
              </a:rPr>
            </a:br>
            <a:endParaRPr lang="en-US" b="1" dirty="0">
              <a:solidFill>
                <a:schemeClr val="bg1"/>
              </a:solidFill>
            </a:endParaRPr>
          </a:p>
          <a:p>
            <a:pPr algn="r" defTabSz="457200">
              <a:spcBef>
                <a:spcPts val="900"/>
              </a:spcBef>
            </a:pPr>
            <a:r>
              <a:rPr lang="en-US" dirty="0">
                <a:solidFill>
                  <a:schemeClr val="bg1"/>
                </a:solidFill>
              </a:rPr>
              <a:t>pIL-12 EP + Pembrolizumab</a:t>
            </a:r>
            <a:endParaRPr lang="en-US" sz="2800" dirty="0">
              <a:solidFill>
                <a:schemeClr val="bg1"/>
              </a:solidFill>
            </a:endParaRPr>
          </a:p>
          <a:p>
            <a:pPr algn="r" defTabSz="457200"/>
            <a:endParaRPr lang="en-US" dirty="0">
              <a:solidFill>
                <a:schemeClr val="bg1"/>
              </a:solidFill>
              <a:latin typeface="Calibri" panose="020F0502020204030204"/>
            </a:endParaRPr>
          </a:p>
        </p:txBody>
      </p:sp>
    </p:spTree>
    <p:extLst>
      <p:ext uri="{BB962C8B-B14F-4D97-AF65-F5344CB8AC3E}">
        <p14:creationId xmlns:p14="http://schemas.microsoft.com/office/powerpoint/2010/main" val="5775600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33" name="Picture 32">
            <a:extLst>
              <a:ext uri="{FF2B5EF4-FFF2-40B4-BE49-F238E27FC236}">
                <a16:creationId xmlns:a16="http://schemas.microsoft.com/office/drawing/2014/main" id="{E823F1AD-E0A5-4837-BEDB-F396D3513EEA}"/>
              </a:ext>
            </a:extLst>
          </p:cNvPr>
          <p:cNvPicPr>
            <a:picLocks noChangeAspect="1"/>
          </p:cNvPicPr>
          <p:nvPr/>
        </p:nvPicPr>
        <p:blipFill rotWithShape="1">
          <a:blip r:embed="rId3"/>
          <a:srcRect l="3571" t="67276" r="75408" b="5071"/>
          <a:stretch/>
        </p:blipFill>
        <p:spPr>
          <a:xfrm>
            <a:off x="1463960" y="4202406"/>
            <a:ext cx="1913066" cy="1897683"/>
          </a:xfrm>
          <a:prstGeom prst="rect">
            <a:avLst/>
          </a:prstGeom>
        </p:spPr>
      </p:pic>
      <p:pic>
        <p:nvPicPr>
          <p:cNvPr id="34" name="Picture 33">
            <a:extLst>
              <a:ext uri="{FF2B5EF4-FFF2-40B4-BE49-F238E27FC236}">
                <a16:creationId xmlns:a16="http://schemas.microsoft.com/office/drawing/2014/main" id="{41C77233-2931-4F5A-A3A1-C70680167A71}"/>
              </a:ext>
            </a:extLst>
          </p:cNvPr>
          <p:cNvPicPr>
            <a:picLocks noChangeAspect="1"/>
          </p:cNvPicPr>
          <p:nvPr/>
        </p:nvPicPr>
        <p:blipFill rotWithShape="1">
          <a:blip r:embed="rId3"/>
          <a:srcRect l="54944" t="69255" r="24035" b="3751"/>
          <a:stretch/>
        </p:blipFill>
        <p:spPr>
          <a:xfrm>
            <a:off x="3389375" y="4212512"/>
            <a:ext cx="1982483" cy="1925842"/>
          </a:xfrm>
          <a:prstGeom prst="rect">
            <a:avLst/>
          </a:prstGeom>
        </p:spPr>
      </p:pic>
      <p:sp>
        <p:nvSpPr>
          <p:cNvPr id="478" name="Google Shape;478;p64"/>
          <p:cNvSpPr txBox="1">
            <a:spLocks noGrp="1"/>
          </p:cNvSpPr>
          <p:nvPr>
            <p:ph type="title"/>
          </p:nvPr>
        </p:nvSpPr>
        <p:spPr>
          <a:xfrm>
            <a:off x="0" y="76369"/>
            <a:ext cx="11372850" cy="1149394"/>
          </a:xfrm>
          <a:prstGeom prst="rect">
            <a:avLst/>
          </a:prstGeom>
          <a:noFill/>
          <a:ln>
            <a:noFill/>
          </a:ln>
        </p:spPr>
        <p:txBody>
          <a:bodyPr spcFirstLastPara="1" wrap="square" lIns="91425" tIns="45700" rIns="91425" bIns="45700" anchor="ctr" anchorCtr="0">
            <a:noAutofit/>
          </a:bodyPr>
          <a:lstStyle/>
          <a:p>
            <a:r>
              <a:rPr lang="en-US" sz="2900" dirty="0">
                <a:latin typeface="Avenir Next" panose="020B0503020202020204"/>
                <a:ea typeface="Avenir Next" charset="0"/>
                <a:cs typeface="Avenir Next" charset="0"/>
              </a:rPr>
              <a:t>KEYNOTE-695: Changes in peripheral phenotypes support immunity beyond the treated lesion</a:t>
            </a:r>
            <a:endParaRPr lang="fi-FI" sz="2900" i="1" dirty="0">
              <a:ln>
                <a:solidFill>
                  <a:srgbClr val="D1D1D1"/>
                </a:solidFill>
              </a:ln>
              <a:latin typeface="Avenir Next" panose="020B0503020202020204"/>
              <a:ea typeface="Avenir Next" charset="0"/>
              <a:cs typeface="Avenir Next" charset="0"/>
            </a:endParaRPr>
          </a:p>
        </p:txBody>
      </p:sp>
      <p:sp>
        <p:nvSpPr>
          <p:cNvPr id="9" name="TextBox 8">
            <a:extLst>
              <a:ext uri="{FF2B5EF4-FFF2-40B4-BE49-F238E27FC236}">
                <a16:creationId xmlns:a16="http://schemas.microsoft.com/office/drawing/2014/main" id="{3F6D3949-14C2-4520-81F8-0493C2A2804C}"/>
              </a:ext>
            </a:extLst>
          </p:cNvPr>
          <p:cNvSpPr txBox="1"/>
          <p:nvPr/>
        </p:nvSpPr>
        <p:spPr>
          <a:xfrm>
            <a:off x="1405678" y="1706632"/>
            <a:ext cx="3651384" cy="400110"/>
          </a:xfrm>
          <a:prstGeom prst="rect">
            <a:avLst/>
          </a:prstGeom>
          <a:noFill/>
        </p:spPr>
        <p:txBody>
          <a:bodyPr wrap="none" rtlCol="0">
            <a:spAutoFit/>
          </a:bodyPr>
          <a:lstStyle/>
          <a:p>
            <a:r>
              <a:rPr lang="en-US" sz="2000" b="1" dirty="0">
                <a:solidFill>
                  <a:srgbClr val="0F416A"/>
                </a:solidFill>
                <a:latin typeface="Avenir Next" panose="020B0503020202020204"/>
                <a:cs typeface="Arial" panose="020B0604020202020204" pitchFamily="34" charset="0"/>
              </a:rPr>
              <a:t>Short-lived effector cells (SLECs):</a:t>
            </a:r>
          </a:p>
        </p:txBody>
      </p:sp>
      <p:pic>
        <p:nvPicPr>
          <p:cNvPr id="12" name="Picture 11">
            <a:extLst>
              <a:ext uri="{FF2B5EF4-FFF2-40B4-BE49-F238E27FC236}">
                <a16:creationId xmlns:a16="http://schemas.microsoft.com/office/drawing/2014/main" id="{DE9670C1-9835-4A64-8506-8E824757B40F}"/>
              </a:ext>
            </a:extLst>
          </p:cNvPr>
          <p:cNvPicPr>
            <a:picLocks noChangeAspect="1"/>
          </p:cNvPicPr>
          <p:nvPr/>
        </p:nvPicPr>
        <p:blipFill rotWithShape="1">
          <a:blip r:embed="rId4"/>
          <a:srcRect l="53212" t="67606" r="32293" b="3627"/>
          <a:stretch/>
        </p:blipFill>
        <p:spPr>
          <a:xfrm>
            <a:off x="3446431" y="2418509"/>
            <a:ext cx="1903209" cy="1831803"/>
          </a:xfrm>
          <a:prstGeom prst="rect">
            <a:avLst/>
          </a:prstGeom>
        </p:spPr>
      </p:pic>
      <p:pic>
        <p:nvPicPr>
          <p:cNvPr id="14" name="Picture 13">
            <a:extLst>
              <a:ext uri="{FF2B5EF4-FFF2-40B4-BE49-F238E27FC236}">
                <a16:creationId xmlns:a16="http://schemas.microsoft.com/office/drawing/2014/main" id="{B8787CC7-6F2A-4202-BDBC-434F7C37B089}"/>
              </a:ext>
            </a:extLst>
          </p:cNvPr>
          <p:cNvPicPr>
            <a:picLocks noChangeAspect="1"/>
          </p:cNvPicPr>
          <p:nvPr/>
        </p:nvPicPr>
        <p:blipFill rotWithShape="1">
          <a:blip r:embed="rId4"/>
          <a:srcRect l="1455" t="66649" r="83967" b="3626"/>
          <a:stretch/>
        </p:blipFill>
        <p:spPr>
          <a:xfrm>
            <a:off x="1463961" y="2357505"/>
            <a:ext cx="1913067" cy="1891774"/>
          </a:xfrm>
          <a:prstGeom prst="rect">
            <a:avLst/>
          </a:prstGeom>
        </p:spPr>
      </p:pic>
      <p:grpSp>
        <p:nvGrpSpPr>
          <p:cNvPr id="16" name="Group 15">
            <a:extLst>
              <a:ext uri="{FF2B5EF4-FFF2-40B4-BE49-F238E27FC236}">
                <a16:creationId xmlns:a16="http://schemas.microsoft.com/office/drawing/2014/main" id="{F081BBA1-40F4-4419-994F-B7274941CC8D}"/>
              </a:ext>
            </a:extLst>
          </p:cNvPr>
          <p:cNvGrpSpPr/>
          <p:nvPr/>
        </p:nvGrpSpPr>
        <p:grpSpPr>
          <a:xfrm>
            <a:off x="1229473" y="2411531"/>
            <a:ext cx="3916908" cy="3965093"/>
            <a:chOff x="937627" y="1916684"/>
            <a:chExt cx="3916908" cy="3965093"/>
          </a:xfrm>
        </p:grpSpPr>
        <p:cxnSp>
          <p:nvCxnSpPr>
            <p:cNvPr id="19" name="Straight Arrow Connector 18">
              <a:extLst>
                <a:ext uri="{FF2B5EF4-FFF2-40B4-BE49-F238E27FC236}">
                  <a16:creationId xmlns:a16="http://schemas.microsoft.com/office/drawing/2014/main" id="{011073F8-DC68-440C-BA14-C7D12C58A1D5}"/>
                </a:ext>
              </a:extLst>
            </p:cNvPr>
            <p:cNvCxnSpPr>
              <a:cxnSpLocks/>
            </p:cNvCxnSpPr>
            <p:nvPr/>
          </p:nvCxnSpPr>
          <p:spPr>
            <a:xfrm flipV="1">
              <a:off x="1145530" y="1916684"/>
              <a:ext cx="0" cy="36890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DE7772C-44DF-45CC-9991-718C3C66923A}"/>
                </a:ext>
              </a:extLst>
            </p:cNvPr>
            <p:cNvSpPr txBox="1"/>
            <p:nvPr/>
          </p:nvSpPr>
          <p:spPr>
            <a:xfrm rot="16200000">
              <a:off x="758888" y="5012396"/>
              <a:ext cx="634477" cy="276999"/>
            </a:xfrm>
            <a:prstGeom prst="rect">
              <a:avLst/>
            </a:prstGeom>
            <a:noFill/>
          </p:spPr>
          <p:txBody>
            <a:bodyPr wrap="square" rtlCol="0">
              <a:spAutoFit/>
            </a:bodyPr>
            <a:lstStyle/>
            <a:p>
              <a:r>
                <a:rPr lang="en-US" sz="1200" dirty="0"/>
                <a:t>KLRG1</a:t>
              </a:r>
            </a:p>
          </p:txBody>
        </p:sp>
        <p:sp>
          <p:nvSpPr>
            <p:cNvPr id="21" name="TextBox 20">
              <a:extLst>
                <a:ext uri="{FF2B5EF4-FFF2-40B4-BE49-F238E27FC236}">
                  <a16:creationId xmlns:a16="http://schemas.microsoft.com/office/drawing/2014/main" id="{CB17B77D-489F-4F49-8050-95EEA3D0F120}"/>
                </a:ext>
              </a:extLst>
            </p:cNvPr>
            <p:cNvSpPr txBox="1"/>
            <p:nvPr/>
          </p:nvSpPr>
          <p:spPr>
            <a:xfrm>
              <a:off x="1145529" y="5604778"/>
              <a:ext cx="685136" cy="276999"/>
            </a:xfrm>
            <a:prstGeom prst="rect">
              <a:avLst/>
            </a:prstGeom>
            <a:noFill/>
          </p:spPr>
          <p:txBody>
            <a:bodyPr wrap="square" rtlCol="0">
              <a:spAutoFit/>
            </a:bodyPr>
            <a:lstStyle/>
            <a:p>
              <a:r>
                <a:rPr lang="en-US" sz="1200" dirty="0"/>
                <a:t>CD127</a:t>
              </a:r>
            </a:p>
          </p:txBody>
        </p:sp>
        <p:cxnSp>
          <p:nvCxnSpPr>
            <p:cNvPr id="22" name="Straight Arrow Connector 21">
              <a:extLst>
                <a:ext uri="{FF2B5EF4-FFF2-40B4-BE49-F238E27FC236}">
                  <a16:creationId xmlns:a16="http://schemas.microsoft.com/office/drawing/2014/main" id="{86C09AAA-2398-4EB6-80D6-D51940250452}"/>
                </a:ext>
              </a:extLst>
            </p:cNvPr>
            <p:cNvCxnSpPr>
              <a:cxnSpLocks/>
            </p:cNvCxnSpPr>
            <p:nvPr/>
          </p:nvCxnSpPr>
          <p:spPr>
            <a:xfrm>
              <a:off x="1041836" y="5605706"/>
              <a:ext cx="38126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E9FD6650-23F5-4641-9302-C0180D45DC9A}"/>
              </a:ext>
            </a:extLst>
          </p:cNvPr>
          <p:cNvSpPr txBox="1"/>
          <p:nvPr/>
        </p:nvSpPr>
        <p:spPr>
          <a:xfrm>
            <a:off x="1544178" y="2134531"/>
            <a:ext cx="91726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Screen</a:t>
            </a:r>
          </a:p>
        </p:txBody>
      </p:sp>
      <p:sp>
        <p:nvSpPr>
          <p:cNvPr id="24" name="TextBox 23">
            <a:extLst>
              <a:ext uri="{FF2B5EF4-FFF2-40B4-BE49-F238E27FC236}">
                <a16:creationId xmlns:a16="http://schemas.microsoft.com/office/drawing/2014/main" id="{709963C1-F1BB-4239-BA7B-ABBDD3AE2DFF}"/>
              </a:ext>
            </a:extLst>
          </p:cNvPr>
          <p:cNvSpPr txBox="1"/>
          <p:nvPr/>
        </p:nvSpPr>
        <p:spPr>
          <a:xfrm>
            <a:off x="3563492" y="2134531"/>
            <a:ext cx="80175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C2D1</a:t>
            </a:r>
          </a:p>
        </p:txBody>
      </p:sp>
      <p:sp>
        <p:nvSpPr>
          <p:cNvPr id="25" name="Rectangle 24">
            <a:extLst>
              <a:ext uri="{FF2B5EF4-FFF2-40B4-BE49-F238E27FC236}">
                <a16:creationId xmlns:a16="http://schemas.microsoft.com/office/drawing/2014/main" id="{74541ECE-3670-44F8-A266-3706F1DEE26E}"/>
              </a:ext>
            </a:extLst>
          </p:cNvPr>
          <p:cNvSpPr/>
          <p:nvPr/>
        </p:nvSpPr>
        <p:spPr>
          <a:xfrm>
            <a:off x="1689826" y="2411530"/>
            <a:ext cx="442911" cy="1143654"/>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3280F52-EBAB-4D5A-A0F6-8CDFD7F97EF5}"/>
              </a:ext>
            </a:extLst>
          </p:cNvPr>
          <p:cNvSpPr/>
          <p:nvPr/>
        </p:nvSpPr>
        <p:spPr>
          <a:xfrm>
            <a:off x="3663634" y="2418509"/>
            <a:ext cx="442911" cy="1143654"/>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CFE1A1A-2164-4F1E-A91B-329581B200E2}"/>
              </a:ext>
            </a:extLst>
          </p:cNvPr>
          <p:cNvSpPr txBox="1"/>
          <p:nvPr/>
        </p:nvSpPr>
        <p:spPr>
          <a:xfrm>
            <a:off x="63741" y="2979064"/>
            <a:ext cx="1309086" cy="523220"/>
          </a:xfrm>
          <a:prstGeom prst="rect">
            <a:avLst/>
          </a:prstGeom>
          <a:noFill/>
        </p:spPr>
        <p:txBody>
          <a:bodyPr wrap="square" rtlCol="0">
            <a:spAutoFit/>
          </a:bodyPr>
          <a:lstStyle/>
          <a:p>
            <a:pPr algn="r"/>
            <a:r>
              <a:rPr lang="en-US" sz="1400" dirty="0">
                <a:latin typeface="Avenir Next" panose="020B0503020202020204"/>
                <a:cs typeface="Arial" panose="020B0604020202020204" pitchFamily="34" charset="0"/>
              </a:rPr>
              <a:t>Responding patient</a:t>
            </a:r>
          </a:p>
        </p:txBody>
      </p:sp>
      <p:sp>
        <p:nvSpPr>
          <p:cNvPr id="29" name="TextBox 28">
            <a:extLst>
              <a:ext uri="{FF2B5EF4-FFF2-40B4-BE49-F238E27FC236}">
                <a16:creationId xmlns:a16="http://schemas.microsoft.com/office/drawing/2014/main" id="{731DDE72-E76F-4A27-92A1-5AD6DF8DDACD}"/>
              </a:ext>
            </a:extLst>
          </p:cNvPr>
          <p:cNvSpPr txBox="1"/>
          <p:nvPr/>
        </p:nvSpPr>
        <p:spPr>
          <a:xfrm>
            <a:off x="-177089" y="4751258"/>
            <a:ext cx="1549916" cy="523220"/>
          </a:xfrm>
          <a:prstGeom prst="rect">
            <a:avLst/>
          </a:prstGeom>
          <a:noFill/>
        </p:spPr>
        <p:txBody>
          <a:bodyPr wrap="square" rtlCol="0">
            <a:spAutoFit/>
          </a:bodyPr>
          <a:lstStyle/>
          <a:p>
            <a:pPr algn="r"/>
            <a:r>
              <a:rPr lang="en-US" sz="1400" dirty="0">
                <a:latin typeface="Avenir Next" panose="020B0503020202020204"/>
                <a:cs typeface="Arial" panose="020B0604020202020204" pitchFamily="34" charset="0"/>
              </a:rPr>
              <a:t>Non-responding patient</a:t>
            </a:r>
          </a:p>
        </p:txBody>
      </p:sp>
      <p:sp>
        <p:nvSpPr>
          <p:cNvPr id="30" name="TextBox 29">
            <a:extLst>
              <a:ext uri="{FF2B5EF4-FFF2-40B4-BE49-F238E27FC236}">
                <a16:creationId xmlns:a16="http://schemas.microsoft.com/office/drawing/2014/main" id="{3715927D-F662-4980-9F66-DB5A42237468}"/>
              </a:ext>
            </a:extLst>
          </p:cNvPr>
          <p:cNvSpPr txBox="1"/>
          <p:nvPr/>
        </p:nvSpPr>
        <p:spPr>
          <a:xfrm>
            <a:off x="1721609" y="2426351"/>
            <a:ext cx="347852" cy="307777"/>
          </a:xfrm>
          <a:prstGeom prst="rect">
            <a:avLst/>
          </a:prstGeom>
          <a:solidFill>
            <a:schemeClr val="bg1"/>
          </a:solidFill>
        </p:spPr>
        <p:txBody>
          <a:bodyPr wrap="none" lIns="0" rIns="0" rtlCol="0">
            <a:spAutoFit/>
          </a:bodyPr>
          <a:lstStyle/>
          <a:p>
            <a:r>
              <a:rPr lang="en-US" sz="1400" dirty="0">
                <a:solidFill>
                  <a:srgbClr val="FF0000"/>
                </a:solidFill>
                <a:latin typeface="Arial" panose="020B0604020202020204" pitchFamily="34" charset="0"/>
                <a:cs typeface="Arial" panose="020B0604020202020204" pitchFamily="34" charset="0"/>
              </a:rPr>
              <a:t>14.2</a:t>
            </a:r>
          </a:p>
        </p:txBody>
      </p:sp>
      <p:sp>
        <p:nvSpPr>
          <p:cNvPr id="32" name="TextBox 31">
            <a:extLst>
              <a:ext uri="{FF2B5EF4-FFF2-40B4-BE49-F238E27FC236}">
                <a16:creationId xmlns:a16="http://schemas.microsoft.com/office/drawing/2014/main" id="{D746C0B2-C4B4-4C6C-8F1A-A7D6D03C1575}"/>
              </a:ext>
            </a:extLst>
          </p:cNvPr>
          <p:cNvSpPr txBox="1"/>
          <p:nvPr/>
        </p:nvSpPr>
        <p:spPr>
          <a:xfrm>
            <a:off x="3693745" y="2426351"/>
            <a:ext cx="347852" cy="307777"/>
          </a:xfrm>
          <a:prstGeom prst="rect">
            <a:avLst/>
          </a:prstGeom>
          <a:solidFill>
            <a:schemeClr val="bg1"/>
          </a:solidFill>
        </p:spPr>
        <p:txBody>
          <a:bodyPr wrap="none" lIns="0" rIns="0" rtlCol="0">
            <a:spAutoFit/>
          </a:bodyPr>
          <a:lstStyle/>
          <a:p>
            <a:r>
              <a:rPr lang="en-US" sz="1400" dirty="0">
                <a:solidFill>
                  <a:srgbClr val="FF0000"/>
                </a:solidFill>
                <a:latin typeface="Arial" panose="020B0604020202020204" pitchFamily="34" charset="0"/>
                <a:cs typeface="Arial" panose="020B0604020202020204" pitchFamily="34" charset="0"/>
              </a:rPr>
              <a:t>25.2</a:t>
            </a:r>
          </a:p>
        </p:txBody>
      </p:sp>
      <p:sp>
        <p:nvSpPr>
          <p:cNvPr id="39" name="TextBox 38">
            <a:extLst>
              <a:ext uri="{FF2B5EF4-FFF2-40B4-BE49-F238E27FC236}">
                <a16:creationId xmlns:a16="http://schemas.microsoft.com/office/drawing/2014/main" id="{9B5759EC-702C-4D4D-A5BF-537D87B1802F}"/>
              </a:ext>
            </a:extLst>
          </p:cNvPr>
          <p:cNvSpPr txBox="1"/>
          <p:nvPr/>
        </p:nvSpPr>
        <p:spPr>
          <a:xfrm>
            <a:off x="1721609" y="4277625"/>
            <a:ext cx="347852" cy="307777"/>
          </a:xfrm>
          <a:prstGeom prst="rect">
            <a:avLst/>
          </a:prstGeom>
          <a:solidFill>
            <a:schemeClr val="bg1"/>
          </a:solidFill>
        </p:spPr>
        <p:txBody>
          <a:bodyPr wrap="none" lIns="0" rIns="0" rtlCol="0">
            <a:spAutoFit/>
          </a:bodyPr>
          <a:lstStyle/>
          <a:p>
            <a:r>
              <a:rPr lang="en-US" sz="1400" dirty="0">
                <a:solidFill>
                  <a:srgbClr val="FF0000"/>
                </a:solidFill>
                <a:latin typeface="Arial" panose="020B0604020202020204" pitchFamily="34" charset="0"/>
                <a:cs typeface="Arial" panose="020B0604020202020204" pitchFamily="34" charset="0"/>
              </a:rPr>
              <a:t>25.5</a:t>
            </a:r>
          </a:p>
        </p:txBody>
      </p:sp>
      <p:sp>
        <p:nvSpPr>
          <p:cNvPr id="40" name="TextBox 39">
            <a:extLst>
              <a:ext uri="{FF2B5EF4-FFF2-40B4-BE49-F238E27FC236}">
                <a16:creationId xmlns:a16="http://schemas.microsoft.com/office/drawing/2014/main" id="{12668270-D418-4B40-8CB9-ABDD224BDBAC}"/>
              </a:ext>
            </a:extLst>
          </p:cNvPr>
          <p:cNvSpPr txBox="1"/>
          <p:nvPr/>
        </p:nvSpPr>
        <p:spPr>
          <a:xfrm>
            <a:off x="3675813" y="4267709"/>
            <a:ext cx="347852" cy="307777"/>
          </a:xfrm>
          <a:prstGeom prst="rect">
            <a:avLst/>
          </a:prstGeom>
          <a:solidFill>
            <a:schemeClr val="bg1"/>
          </a:solidFill>
        </p:spPr>
        <p:txBody>
          <a:bodyPr wrap="none" lIns="0" rIns="0" rtlCol="0">
            <a:spAutoFit/>
          </a:bodyPr>
          <a:lstStyle/>
          <a:p>
            <a:r>
              <a:rPr lang="en-US" sz="1400" dirty="0">
                <a:solidFill>
                  <a:srgbClr val="FF0000"/>
                </a:solidFill>
                <a:latin typeface="Arial" panose="020B0604020202020204" pitchFamily="34" charset="0"/>
                <a:cs typeface="Arial" panose="020B0604020202020204" pitchFamily="34" charset="0"/>
              </a:rPr>
              <a:t>7.10</a:t>
            </a:r>
          </a:p>
        </p:txBody>
      </p:sp>
      <p:sp>
        <p:nvSpPr>
          <p:cNvPr id="41" name="Rectangle 40">
            <a:extLst>
              <a:ext uri="{FF2B5EF4-FFF2-40B4-BE49-F238E27FC236}">
                <a16:creationId xmlns:a16="http://schemas.microsoft.com/office/drawing/2014/main" id="{13BEE069-5945-4B0E-8726-1AF3E2748348}"/>
              </a:ext>
            </a:extLst>
          </p:cNvPr>
          <p:cNvSpPr/>
          <p:nvPr/>
        </p:nvSpPr>
        <p:spPr>
          <a:xfrm>
            <a:off x="1701831" y="4256042"/>
            <a:ext cx="430789" cy="1127964"/>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97E9B9A-72DC-4576-BA6E-518E0899D1D2}"/>
              </a:ext>
            </a:extLst>
          </p:cNvPr>
          <p:cNvSpPr/>
          <p:nvPr/>
        </p:nvSpPr>
        <p:spPr>
          <a:xfrm>
            <a:off x="3656836" y="4256041"/>
            <a:ext cx="435769" cy="1139871"/>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C85E4C0B-F544-430D-B199-89DA044C5EFC}"/>
              </a:ext>
            </a:extLst>
          </p:cNvPr>
          <p:cNvPicPr>
            <a:picLocks noChangeAspect="1"/>
          </p:cNvPicPr>
          <p:nvPr/>
        </p:nvPicPr>
        <p:blipFill rotWithShape="1">
          <a:blip r:embed="rId5"/>
          <a:srcRect t="12963"/>
          <a:stretch/>
        </p:blipFill>
        <p:spPr>
          <a:xfrm>
            <a:off x="6716249" y="2134531"/>
            <a:ext cx="4517577" cy="3904077"/>
          </a:xfrm>
          <a:prstGeom prst="rect">
            <a:avLst/>
          </a:prstGeom>
        </p:spPr>
      </p:pic>
      <p:sp>
        <p:nvSpPr>
          <p:cNvPr id="31" name="TextBox 30">
            <a:extLst>
              <a:ext uri="{FF2B5EF4-FFF2-40B4-BE49-F238E27FC236}">
                <a16:creationId xmlns:a16="http://schemas.microsoft.com/office/drawing/2014/main" id="{FBF1E5DB-F0BA-43C5-BE70-4FE124C9B8CC}"/>
              </a:ext>
            </a:extLst>
          </p:cNvPr>
          <p:cNvSpPr txBox="1"/>
          <p:nvPr/>
        </p:nvSpPr>
        <p:spPr>
          <a:xfrm>
            <a:off x="4961040" y="6477615"/>
            <a:ext cx="2269917" cy="276999"/>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2020</a:t>
            </a:r>
          </a:p>
        </p:txBody>
      </p:sp>
      <p:sp>
        <p:nvSpPr>
          <p:cNvPr id="35" name="Arrow: Chevron 7">
            <a:extLst>
              <a:ext uri="{FF2B5EF4-FFF2-40B4-BE49-F238E27FC236}">
                <a16:creationId xmlns:a16="http://schemas.microsoft.com/office/drawing/2014/main" id="{285FF9B8-CFE6-4CCC-B74E-F131932C02BB}"/>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defTabSz="457200"/>
            <a:r>
              <a:rPr lang="en-US" b="1" dirty="0">
                <a:solidFill>
                  <a:schemeClr val="bg1"/>
                </a:solidFill>
              </a:rPr>
              <a:t>2 L Melanoma</a:t>
            </a:r>
            <a:br>
              <a:rPr lang="en-US" b="1" dirty="0">
                <a:solidFill>
                  <a:schemeClr val="bg1"/>
                </a:solidFill>
              </a:rPr>
            </a:br>
            <a:endParaRPr lang="en-US" b="1" dirty="0">
              <a:solidFill>
                <a:schemeClr val="bg1"/>
              </a:solidFill>
            </a:endParaRPr>
          </a:p>
          <a:p>
            <a:pPr algn="r" defTabSz="457200">
              <a:spcBef>
                <a:spcPts val="900"/>
              </a:spcBef>
            </a:pPr>
            <a:r>
              <a:rPr lang="en-US" dirty="0">
                <a:solidFill>
                  <a:schemeClr val="bg1"/>
                </a:solidFill>
              </a:rPr>
              <a:t>pIL-12 EP + Pembrolizumab</a:t>
            </a:r>
            <a:endParaRPr lang="en-US" sz="2800" dirty="0">
              <a:solidFill>
                <a:schemeClr val="bg1"/>
              </a:solidFill>
            </a:endParaRPr>
          </a:p>
          <a:p>
            <a:pPr algn="r" defTabSz="457200"/>
            <a:endParaRPr lang="en-US" dirty="0">
              <a:solidFill>
                <a:schemeClr val="bg1"/>
              </a:solidFill>
              <a:latin typeface="Calibri" panose="020F0502020204030204"/>
            </a:endParaRPr>
          </a:p>
        </p:txBody>
      </p:sp>
    </p:spTree>
    <p:extLst>
      <p:ext uri="{BB962C8B-B14F-4D97-AF65-F5344CB8AC3E}">
        <p14:creationId xmlns:p14="http://schemas.microsoft.com/office/powerpoint/2010/main" val="24506779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17" name="TextBox 16">
            <a:extLst>
              <a:ext uri="{FF2B5EF4-FFF2-40B4-BE49-F238E27FC236}">
                <a16:creationId xmlns:a16="http://schemas.microsoft.com/office/drawing/2014/main" id="{B28C7316-E0F1-442A-8BFC-4260204D9534}"/>
              </a:ext>
            </a:extLst>
          </p:cNvPr>
          <p:cNvSpPr txBox="1"/>
          <p:nvPr/>
        </p:nvSpPr>
        <p:spPr>
          <a:xfrm>
            <a:off x="1473110" y="1706632"/>
            <a:ext cx="1609736" cy="400110"/>
          </a:xfrm>
          <a:prstGeom prst="rect">
            <a:avLst/>
          </a:prstGeom>
          <a:noFill/>
        </p:spPr>
        <p:txBody>
          <a:bodyPr wrap="none" rtlCol="0">
            <a:spAutoFit/>
          </a:bodyPr>
          <a:lstStyle/>
          <a:p>
            <a:r>
              <a:rPr lang="en-US" sz="2000" b="1" dirty="0">
                <a:solidFill>
                  <a:srgbClr val="0F416A"/>
                </a:solidFill>
                <a:latin typeface="Avenir Next" panose="020B0503020202020204"/>
                <a:cs typeface="Arial" panose="020B0604020202020204" pitchFamily="34" charset="0"/>
              </a:rPr>
              <a:t>PMN-MDSCs:</a:t>
            </a:r>
          </a:p>
        </p:txBody>
      </p:sp>
      <p:pic>
        <p:nvPicPr>
          <p:cNvPr id="18" name="Picture 17">
            <a:extLst>
              <a:ext uri="{FF2B5EF4-FFF2-40B4-BE49-F238E27FC236}">
                <a16:creationId xmlns:a16="http://schemas.microsoft.com/office/drawing/2014/main" id="{D2F7C723-31F6-4BA1-8293-B37082E6CF9E}"/>
              </a:ext>
            </a:extLst>
          </p:cNvPr>
          <p:cNvPicPr>
            <a:picLocks noChangeAspect="1"/>
          </p:cNvPicPr>
          <p:nvPr/>
        </p:nvPicPr>
        <p:blipFill>
          <a:blip r:embed="rId3"/>
          <a:stretch>
            <a:fillRect/>
          </a:stretch>
        </p:blipFill>
        <p:spPr>
          <a:xfrm>
            <a:off x="0" y="2134531"/>
            <a:ext cx="5644284" cy="4207482"/>
          </a:xfrm>
          <a:prstGeom prst="rect">
            <a:avLst/>
          </a:prstGeom>
        </p:spPr>
      </p:pic>
      <p:sp>
        <p:nvSpPr>
          <p:cNvPr id="31" name="Google Shape;478;p64">
            <a:extLst>
              <a:ext uri="{FF2B5EF4-FFF2-40B4-BE49-F238E27FC236}">
                <a16:creationId xmlns:a16="http://schemas.microsoft.com/office/drawing/2014/main" id="{101EE3F1-66F0-4BD6-A85C-F2A138D82410}"/>
              </a:ext>
            </a:extLst>
          </p:cNvPr>
          <p:cNvSpPr txBox="1">
            <a:spLocks noGrp="1"/>
          </p:cNvSpPr>
          <p:nvPr>
            <p:ph type="title"/>
          </p:nvPr>
        </p:nvSpPr>
        <p:spPr>
          <a:xfrm>
            <a:off x="0" y="87799"/>
            <a:ext cx="10287000" cy="1149394"/>
          </a:xfrm>
          <a:prstGeom prst="rect">
            <a:avLst/>
          </a:prstGeom>
          <a:noFill/>
          <a:ln>
            <a:noFill/>
          </a:ln>
        </p:spPr>
        <p:txBody>
          <a:bodyPr spcFirstLastPara="1" wrap="square" lIns="91425" tIns="45700" rIns="91425" bIns="45700" anchor="ctr" anchorCtr="0">
            <a:noAutofit/>
          </a:bodyPr>
          <a:lstStyle/>
          <a:p>
            <a:r>
              <a:rPr lang="en-US" sz="2900" dirty="0">
                <a:latin typeface="Avenir Next" panose="020B0503020202020204"/>
                <a:ea typeface="Avenir Next" charset="0"/>
                <a:cs typeface="Avenir Next" charset="0"/>
              </a:rPr>
              <a:t>KEYNOTE-695: Changes in peripheral phenotypes support immunity beyond the treated lesion</a:t>
            </a:r>
            <a:endParaRPr lang="fi-FI" sz="2900" i="1" dirty="0">
              <a:ln>
                <a:solidFill>
                  <a:srgbClr val="D1D1D1"/>
                </a:solidFill>
              </a:ln>
              <a:latin typeface="Avenir Next" panose="020B0503020202020204"/>
              <a:ea typeface="Avenir Next" charset="0"/>
              <a:cs typeface="Avenir Next" charset="0"/>
            </a:endParaRPr>
          </a:p>
        </p:txBody>
      </p:sp>
      <p:pic>
        <p:nvPicPr>
          <p:cNvPr id="35" name="Picture 34">
            <a:extLst>
              <a:ext uri="{FF2B5EF4-FFF2-40B4-BE49-F238E27FC236}">
                <a16:creationId xmlns:a16="http://schemas.microsoft.com/office/drawing/2014/main" id="{9A37CE54-46B1-49A0-9D57-7A3E41A0CB6B}"/>
              </a:ext>
            </a:extLst>
          </p:cNvPr>
          <p:cNvPicPr>
            <a:picLocks noChangeAspect="1"/>
          </p:cNvPicPr>
          <p:nvPr/>
        </p:nvPicPr>
        <p:blipFill rotWithShape="1">
          <a:blip r:embed="rId4"/>
          <a:srcRect t="7814"/>
          <a:stretch/>
        </p:blipFill>
        <p:spPr>
          <a:xfrm>
            <a:off x="6660840" y="2135198"/>
            <a:ext cx="4497263" cy="3904488"/>
          </a:xfrm>
          <a:prstGeom prst="rect">
            <a:avLst/>
          </a:prstGeom>
        </p:spPr>
      </p:pic>
      <p:sp>
        <p:nvSpPr>
          <p:cNvPr id="36" name="TextBox 35">
            <a:extLst>
              <a:ext uri="{FF2B5EF4-FFF2-40B4-BE49-F238E27FC236}">
                <a16:creationId xmlns:a16="http://schemas.microsoft.com/office/drawing/2014/main" id="{C74A368C-FCA9-4578-9B39-8236F40386CC}"/>
              </a:ext>
            </a:extLst>
          </p:cNvPr>
          <p:cNvSpPr txBox="1"/>
          <p:nvPr/>
        </p:nvSpPr>
        <p:spPr>
          <a:xfrm>
            <a:off x="4961040" y="6477615"/>
            <a:ext cx="2269917" cy="276999"/>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2020</a:t>
            </a:r>
          </a:p>
        </p:txBody>
      </p:sp>
      <p:sp>
        <p:nvSpPr>
          <p:cNvPr id="11" name="Arrow: Chevron 7">
            <a:extLst>
              <a:ext uri="{FF2B5EF4-FFF2-40B4-BE49-F238E27FC236}">
                <a16:creationId xmlns:a16="http://schemas.microsoft.com/office/drawing/2014/main" id="{28E6AAE8-06BE-44E0-9B28-67732F07E809}"/>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defTabSz="457200"/>
            <a:r>
              <a:rPr lang="en-US" b="1" dirty="0">
                <a:solidFill>
                  <a:schemeClr val="bg1"/>
                </a:solidFill>
              </a:rPr>
              <a:t>2 L Melanoma</a:t>
            </a:r>
            <a:br>
              <a:rPr lang="en-US" b="1" dirty="0">
                <a:solidFill>
                  <a:schemeClr val="bg1"/>
                </a:solidFill>
              </a:rPr>
            </a:br>
            <a:endParaRPr lang="en-US" b="1" dirty="0">
              <a:solidFill>
                <a:schemeClr val="bg1"/>
              </a:solidFill>
            </a:endParaRPr>
          </a:p>
          <a:p>
            <a:pPr algn="r" defTabSz="457200">
              <a:spcBef>
                <a:spcPts val="900"/>
              </a:spcBef>
            </a:pPr>
            <a:r>
              <a:rPr lang="en-US" dirty="0">
                <a:solidFill>
                  <a:schemeClr val="bg1"/>
                </a:solidFill>
              </a:rPr>
              <a:t>pIL-12 EP + Pembrolizumab</a:t>
            </a:r>
            <a:endParaRPr lang="en-US" sz="2800" dirty="0">
              <a:solidFill>
                <a:schemeClr val="bg1"/>
              </a:solidFill>
            </a:endParaRPr>
          </a:p>
          <a:p>
            <a:pPr algn="r" defTabSz="457200"/>
            <a:endParaRPr lang="en-US" dirty="0">
              <a:solidFill>
                <a:schemeClr val="bg1"/>
              </a:solidFill>
              <a:latin typeface="Calibri" panose="020F0502020204030204"/>
            </a:endParaRPr>
          </a:p>
        </p:txBody>
      </p:sp>
    </p:spTree>
    <p:extLst>
      <p:ext uri="{BB962C8B-B14F-4D97-AF65-F5344CB8AC3E}">
        <p14:creationId xmlns:p14="http://schemas.microsoft.com/office/powerpoint/2010/main" val="13669492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6371-60AA-4AAD-9A52-CD3EC5FAD8C4}"/>
              </a:ext>
            </a:extLst>
          </p:cNvPr>
          <p:cNvSpPr>
            <a:spLocks noGrp="1"/>
          </p:cNvSpPr>
          <p:nvPr>
            <p:ph type="title"/>
          </p:nvPr>
        </p:nvSpPr>
        <p:spPr>
          <a:xfrm>
            <a:off x="18288" y="162306"/>
            <a:ext cx="10972800" cy="1010487"/>
          </a:xfrm>
        </p:spPr>
        <p:txBody>
          <a:bodyPr>
            <a:normAutofit fontScale="90000"/>
          </a:bodyPr>
          <a:lstStyle/>
          <a:p>
            <a:pPr>
              <a:spcBef>
                <a:spcPts val="0"/>
              </a:spcBef>
              <a:buClr>
                <a:srgbClr val="0F416A"/>
              </a:buClr>
              <a:buSzPts val="3200"/>
            </a:pPr>
            <a:r>
              <a:rPr lang="en-US" sz="3200" dirty="0">
                <a:latin typeface="Avenir Next" panose="020B0503020202020204"/>
                <a:sym typeface="Calibri"/>
              </a:rPr>
              <a:t>KEYNOTE-695: Flare in patient associated with positive biomarker changes</a:t>
            </a:r>
          </a:p>
        </p:txBody>
      </p:sp>
      <p:sp>
        <p:nvSpPr>
          <p:cNvPr id="5" name="TextBox 4">
            <a:extLst>
              <a:ext uri="{FF2B5EF4-FFF2-40B4-BE49-F238E27FC236}">
                <a16:creationId xmlns:a16="http://schemas.microsoft.com/office/drawing/2014/main" id="{7D04CE80-8D61-4807-A902-4FBB6860C392}"/>
              </a:ext>
            </a:extLst>
          </p:cNvPr>
          <p:cNvSpPr txBox="1"/>
          <p:nvPr/>
        </p:nvSpPr>
        <p:spPr>
          <a:xfrm>
            <a:off x="7825119" y="6591484"/>
            <a:ext cx="2269917" cy="276999"/>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2021</a:t>
            </a:r>
          </a:p>
        </p:txBody>
      </p:sp>
      <p:sp>
        <p:nvSpPr>
          <p:cNvPr id="6" name="Arrow: Chevron 7">
            <a:extLst>
              <a:ext uri="{FF2B5EF4-FFF2-40B4-BE49-F238E27FC236}">
                <a16:creationId xmlns:a16="http://schemas.microsoft.com/office/drawing/2014/main" id="{0CF788CE-A27C-4031-AF0E-4BE90B01A9AC}"/>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defTabSz="457200"/>
            <a:r>
              <a:rPr lang="en-US" b="1" dirty="0">
                <a:solidFill>
                  <a:schemeClr val="bg1"/>
                </a:solidFill>
              </a:rPr>
              <a:t>2 L Melanoma</a:t>
            </a:r>
            <a:br>
              <a:rPr lang="en-US" b="1" dirty="0">
                <a:solidFill>
                  <a:schemeClr val="bg1"/>
                </a:solidFill>
              </a:rPr>
            </a:br>
            <a:endParaRPr lang="en-US" b="1" dirty="0">
              <a:solidFill>
                <a:schemeClr val="bg1"/>
              </a:solidFill>
            </a:endParaRPr>
          </a:p>
          <a:p>
            <a:pPr algn="r" defTabSz="457200">
              <a:spcBef>
                <a:spcPts val="900"/>
              </a:spcBef>
            </a:pPr>
            <a:r>
              <a:rPr lang="en-US" dirty="0">
                <a:solidFill>
                  <a:schemeClr val="bg1"/>
                </a:solidFill>
              </a:rPr>
              <a:t>pIL-12 EP + Pembrolizumab</a:t>
            </a:r>
            <a:endParaRPr lang="en-US" sz="2800" dirty="0">
              <a:solidFill>
                <a:schemeClr val="bg1"/>
              </a:solidFill>
            </a:endParaRPr>
          </a:p>
          <a:p>
            <a:pPr algn="r" defTabSz="457200"/>
            <a:endParaRPr lang="en-US" dirty="0">
              <a:solidFill>
                <a:schemeClr val="bg1"/>
              </a:solidFill>
              <a:latin typeface="Calibri" panose="020F0502020204030204"/>
            </a:endParaRPr>
          </a:p>
        </p:txBody>
      </p:sp>
      <p:sp>
        <p:nvSpPr>
          <p:cNvPr id="7" name="Text Placeholder 7">
            <a:extLst>
              <a:ext uri="{FF2B5EF4-FFF2-40B4-BE49-F238E27FC236}">
                <a16:creationId xmlns:a16="http://schemas.microsoft.com/office/drawing/2014/main" id="{EC317EA3-918F-4E33-9E90-61A13F1E425F}"/>
              </a:ext>
            </a:extLst>
          </p:cNvPr>
          <p:cNvSpPr txBox="1">
            <a:spLocks/>
          </p:cNvSpPr>
          <p:nvPr/>
        </p:nvSpPr>
        <p:spPr>
          <a:xfrm>
            <a:off x="7825119" y="1508254"/>
            <a:ext cx="3986191" cy="4207821"/>
          </a:xfrm>
          <a:prstGeom prst="rect">
            <a:avLst/>
          </a:prstGeom>
        </p:spPr>
        <p:txBody>
          <a:bodyPr/>
          <a:lstStyle>
            <a:lvl1pPr marL="457189" indent="-457189" algn="l" defTabSz="609585" rtl="0" eaLnBrk="1" latinLnBrk="0" hangingPunct="1">
              <a:spcBef>
                <a:spcPct val="20000"/>
              </a:spcBef>
              <a:buClr>
                <a:srgbClr val="F9BA4B"/>
              </a:buClr>
              <a:buFont typeface="Arial"/>
              <a:buChar char="•"/>
              <a:defRPr sz="3733" b="0" i="0" kern="1200">
                <a:solidFill>
                  <a:srgbClr val="535353"/>
                </a:solidFill>
                <a:latin typeface="Calibri Light"/>
                <a:ea typeface="+mn-ea"/>
                <a:cs typeface="Calibri Light"/>
              </a:defRPr>
            </a:lvl1pPr>
            <a:lvl2pPr marL="990575" indent="-380990" algn="l" defTabSz="609585" rtl="0" eaLnBrk="1" latinLnBrk="0" hangingPunct="1">
              <a:spcBef>
                <a:spcPct val="20000"/>
              </a:spcBef>
              <a:buClr>
                <a:srgbClr val="F9A84B"/>
              </a:buClr>
              <a:buFont typeface="Arial"/>
              <a:buChar char="–"/>
              <a:defRPr sz="3467" b="0" i="0" kern="1200">
                <a:solidFill>
                  <a:srgbClr val="535353"/>
                </a:solidFill>
                <a:latin typeface="Calibri Light"/>
                <a:ea typeface="+mn-ea"/>
                <a:cs typeface="Calibri Light"/>
              </a:defRPr>
            </a:lvl2pPr>
            <a:lvl3pPr marL="1523962" indent="-304792" algn="l" defTabSz="609585" rtl="0" eaLnBrk="1" latinLnBrk="0" hangingPunct="1">
              <a:spcBef>
                <a:spcPct val="20000"/>
              </a:spcBef>
              <a:buClr>
                <a:srgbClr val="F9A84B"/>
              </a:buClr>
              <a:buFont typeface="Arial"/>
              <a:buChar char="•"/>
              <a:defRPr sz="2933" b="0" i="0" kern="1200">
                <a:solidFill>
                  <a:srgbClr val="535353"/>
                </a:solidFill>
                <a:latin typeface="Calibri Light"/>
                <a:ea typeface="+mn-ea"/>
                <a:cs typeface="Calibri Light"/>
              </a:defRPr>
            </a:lvl3pPr>
            <a:lvl4pPr marL="2133547" indent="-304792" algn="l" defTabSz="609585" rtl="0" eaLnBrk="1" latinLnBrk="0" hangingPunct="1">
              <a:spcBef>
                <a:spcPct val="20000"/>
              </a:spcBef>
              <a:buClr>
                <a:srgbClr val="F9A84B"/>
              </a:buClr>
              <a:buFont typeface="Arial"/>
              <a:buChar char="–"/>
              <a:defRPr sz="2400" b="0" i="0" kern="1200">
                <a:solidFill>
                  <a:srgbClr val="535353"/>
                </a:solidFill>
                <a:latin typeface="Calibri Light"/>
                <a:ea typeface="+mn-ea"/>
                <a:cs typeface="Calibri Light"/>
              </a:defRPr>
            </a:lvl4pPr>
            <a:lvl5pPr marL="2743131" indent="-304792" algn="l" defTabSz="609585" rtl="0" eaLnBrk="1" latinLnBrk="0" hangingPunct="1">
              <a:spcBef>
                <a:spcPct val="20000"/>
              </a:spcBef>
              <a:buClr>
                <a:srgbClr val="F9A84B"/>
              </a:buClr>
              <a:buFont typeface="Arial"/>
              <a:buChar char="»"/>
              <a:defRPr sz="2133" b="0" i="0" kern="1200">
                <a:solidFill>
                  <a:srgbClr val="535353"/>
                </a:solidFill>
                <a:latin typeface="Calibri Light"/>
                <a:ea typeface="+mn-ea"/>
                <a:cs typeface="Calibri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800" dirty="0">
                <a:ln w="0"/>
                <a:solidFill>
                  <a:schemeClr val="tx2"/>
                </a:solidFill>
                <a:latin typeface="Avenir Next" panose="020B0503020202020204"/>
                <a:cs typeface="Calibri" panose="020F0502020204030204" pitchFamily="34" charset="0"/>
              </a:rPr>
              <a:t>71-year-old male with stage IVC disease</a:t>
            </a:r>
          </a:p>
          <a:p>
            <a:r>
              <a:rPr lang="en-US" sz="1800" dirty="0">
                <a:ln w="0"/>
                <a:solidFill>
                  <a:schemeClr val="tx2"/>
                </a:solidFill>
                <a:latin typeface="Avenir Next" panose="020B0503020202020204"/>
                <a:cs typeface="Calibri" panose="020F0502020204030204" pitchFamily="34" charset="0"/>
              </a:rPr>
              <a:t>2 prior systemic treatments</a:t>
            </a:r>
          </a:p>
          <a:p>
            <a:r>
              <a:rPr lang="en-US" sz="1800" dirty="0">
                <a:ln w="0"/>
                <a:solidFill>
                  <a:schemeClr val="tx2"/>
                </a:solidFill>
                <a:latin typeface="Avenir Next" panose="020B0503020202020204"/>
                <a:cs typeface="Calibri" panose="020F0502020204030204" pitchFamily="34" charset="0"/>
              </a:rPr>
              <a:t>The duration from last dose of pembrolizumab to C1D1 on KN695 trial was 1 month</a:t>
            </a:r>
          </a:p>
          <a:p>
            <a:r>
              <a:rPr lang="en-US" sz="1800" dirty="0">
                <a:ln w="0"/>
                <a:solidFill>
                  <a:schemeClr val="tx2"/>
                </a:solidFill>
                <a:latin typeface="Avenir Next" panose="020B0503020202020204"/>
                <a:cs typeface="Calibri" panose="020F0502020204030204" pitchFamily="34" charset="0"/>
              </a:rPr>
              <a:t>Matching baseline and week 3 on-treatment tumor biopsies taken from an injected inguinal LN lesion, that increased in size, showed </a:t>
            </a:r>
            <a:br>
              <a:rPr lang="en-US" sz="1800" dirty="0">
                <a:ln w="0"/>
                <a:solidFill>
                  <a:schemeClr val="tx2"/>
                </a:solidFill>
                <a:latin typeface="Avenir Next" panose="020B0503020202020204"/>
                <a:cs typeface="Calibri" panose="020F0502020204030204" pitchFamily="34" charset="0"/>
              </a:rPr>
            </a:br>
            <a:r>
              <a:rPr lang="en-US" sz="1800" dirty="0">
                <a:ln w="0"/>
                <a:solidFill>
                  <a:schemeClr val="tx2"/>
                </a:solidFill>
                <a:latin typeface="Avenir Next" panose="020B0503020202020204"/>
                <a:cs typeface="Calibri" panose="020F0502020204030204" pitchFamily="34" charset="0"/>
              </a:rPr>
              <a:t>5-fold increase in CD8+ T cells and productive </a:t>
            </a:r>
            <a:r>
              <a:rPr lang="en-US" sz="1800" dirty="0" err="1">
                <a:ln w="0"/>
                <a:solidFill>
                  <a:schemeClr val="tx2"/>
                </a:solidFill>
                <a:latin typeface="Avenir Next" panose="020B0503020202020204"/>
                <a:cs typeface="Calibri" panose="020F0502020204030204" pitchFamily="34" charset="0"/>
              </a:rPr>
              <a:t>effector:suppressor</a:t>
            </a:r>
            <a:r>
              <a:rPr lang="en-US" sz="1800" dirty="0">
                <a:ln w="0"/>
                <a:solidFill>
                  <a:schemeClr val="tx2"/>
                </a:solidFill>
                <a:latin typeface="Avenir Next" panose="020B0503020202020204"/>
                <a:cs typeface="Calibri" panose="020F0502020204030204" pitchFamily="34" charset="0"/>
              </a:rPr>
              <a:t> ratio in both CD163 macrophages and T regulatory cells</a:t>
            </a:r>
          </a:p>
          <a:p>
            <a:r>
              <a:rPr lang="en-US" sz="1800" dirty="0">
                <a:ln w="0"/>
                <a:solidFill>
                  <a:schemeClr val="tx2"/>
                </a:solidFill>
                <a:latin typeface="Avenir Next" panose="020B0503020202020204"/>
                <a:cs typeface="Calibri" panose="020F0502020204030204" pitchFamily="34" charset="0"/>
              </a:rPr>
              <a:t>Best overall RECIST 1.1 response of PR </a:t>
            </a:r>
          </a:p>
        </p:txBody>
      </p:sp>
      <p:pic>
        <p:nvPicPr>
          <p:cNvPr id="8" name="Picture 7" descr="Graphical user interface&#10;&#10;Description automatically generated">
            <a:extLst>
              <a:ext uri="{FF2B5EF4-FFF2-40B4-BE49-F238E27FC236}">
                <a16:creationId xmlns:a16="http://schemas.microsoft.com/office/drawing/2014/main" id="{86C26C48-A6E4-419F-8782-C2A1683F5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16" y="1426297"/>
            <a:ext cx="7337546" cy="4828822"/>
          </a:xfrm>
          <a:prstGeom prst="rect">
            <a:avLst/>
          </a:prstGeom>
        </p:spPr>
      </p:pic>
    </p:spTree>
    <p:extLst>
      <p:ext uri="{BB962C8B-B14F-4D97-AF65-F5344CB8AC3E}">
        <p14:creationId xmlns:p14="http://schemas.microsoft.com/office/powerpoint/2010/main" val="3742327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E161-6630-1E45-BB62-87094435F86E}"/>
              </a:ext>
            </a:extLst>
          </p:cNvPr>
          <p:cNvSpPr>
            <a:spLocks noGrp="1"/>
          </p:cNvSpPr>
          <p:nvPr>
            <p:ph type="title"/>
          </p:nvPr>
        </p:nvSpPr>
        <p:spPr>
          <a:xfrm>
            <a:off x="1985823" y="2317319"/>
            <a:ext cx="8220353" cy="2223362"/>
          </a:xfrm>
        </p:spPr>
        <p:txBody>
          <a:bodyPr>
            <a:noAutofit/>
          </a:bodyPr>
          <a:lstStyle/>
          <a:p>
            <a:r>
              <a:rPr lang="en-US" sz="4400" cap="none" dirty="0">
                <a:latin typeface="Avenir Next" panose="020B0503020202020204"/>
              </a:rPr>
              <a:t>TAVO + anti-PD-1 in patients with unresectable or metastatic TNBC</a:t>
            </a:r>
          </a:p>
        </p:txBody>
      </p:sp>
    </p:spTree>
    <p:extLst>
      <p:ext uri="{BB962C8B-B14F-4D97-AF65-F5344CB8AC3E}">
        <p14:creationId xmlns:p14="http://schemas.microsoft.com/office/powerpoint/2010/main" val="23019937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EBC61-B43F-4A42-81C5-859239E6FB80}"/>
              </a:ext>
            </a:extLst>
          </p:cNvPr>
          <p:cNvSpPr>
            <a:spLocks noGrp="1"/>
          </p:cNvSpPr>
          <p:nvPr>
            <p:ph type="title"/>
          </p:nvPr>
        </p:nvSpPr>
        <p:spPr>
          <a:xfrm>
            <a:off x="-4035955" y="394807"/>
            <a:ext cx="10972800" cy="1143000"/>
          </a:xfrm>
        </p:spPr>
        <p:txBody>
          <a:bodyPr>
            <a:normAutofit/>
          </a:bodyPr>
          <a:lstStyle/>
          <a:p>
            <a:r>
              <a:rPr lang="en-US" sz="3200" b="1" dirty="0">
                <a:latin typeface="Avenir Next" panose="020B0503020202020204" pitchFamily="34" charset="0"/>
              </a:rPr>
              <a:t>OVERVIEW</a:t>
            </a:r>
          </a:p>
        </p:txBody>
      </p:sp>
      <p:sp>
        <p:nvSpPr>
          <p:cNvPr id="3" name="Content Placeholder 2">
            <a:extLst>
              <a:ext uri="{FF2B5EF4-FFF2-40B4-BE49-F238E27FC236}">
                <a16:creationId xmlns:a16="http://schemas.microsoft.com/office/drawing/2014/main" id="{50783CE3-2E1F-CF40-95B0-ADCF7ADFC3C7}"/>
              </a:ext>
            </a:extLst>
          </p:cNvPr>
          <p:cNvSpPr>
            <a:spLocks noGrp="1"/>
          </p:cNvSpPr>
          <p:nvPr>
            <p:ph idx="1"/>
          </p:nvPr>
        </p:nvSpPr>
        <p:spPr>
          <a:xfrm>
            <a:off x="-1" y="1771651"/>
            <a:ext cx="12011025" cy="3306376"/>
          </a:xfrm>
        </p:spPr>
        <p:txBody>
          <a:bodyPr>
            <a:normAutofit/>
          </a:bodyPr>
          <a:lstStyle/>
          <a:p>
            <a:pPr>
              <a:spcBef>
                <a:spcPts val="600"/>
              </a:spcBef>
              <a:buSzPct val="65000"/>
              <a:buFont typeface="Courier New" panose="02070309020205020404" pitchFamily="49" charset="0"/>
              <a:buChar char="o"/>
            </a:pPr>
            <a:r>
              <a:rPr lang="en-US" sz="2400" dirty="0">
                <a:solidFill>
                  <a:schemeClr val="tx2"/>
                </a:solidFill>
                <a:latin typeface="Arial" panose="020B0604020202020204" pitchFamily="34" charset="0"/>
                <a:cs typeface="Arial" panose="020B0604020202020204" pitchFamily="34" charset="0"/>
              </a:rPr>
              <a:t>Overview of non-viral gene therapy delivery system (gene electro transfer </a:t>
            </a:r>
            <a:r>
              <a:rPr lang="en-US" sz="2400" dirty="0" err="1">
                <a:solidFill>
                  <a:schemeClr val="tx2"/>
                </a:solidFill>
                <a:latin typeface="Arial" panose="020B0604020202020204" pitchFamily="34" charset="0"/>
                <a:cs typeface="Arial" panose="020B0604020202020204" pitchFamily="34" charset="0"/>
              </a:rPr>
              <a:t>intratumoral</a:t>
            </a:r>
            <a:r>
              <a:rPr lang="en-US" sz="2400" dirty="0">
                <a:solidFill>
                  <a:schemeClr val="tx2"/>
                </a:solidFill>
                <a:latin typeface="Arial" panose="020B0604020202020204" pitchFamily="34" charset="0"/>
                <a:cs typeface="Arial" panose="020B0604020202020204" pitchFamily="34" charset="0"/>
              </a:rPr>
              <a:t> therapy – GET IT)</a:t>
            </a:r>
          </a:p>
          <a:p>
            <a:pPr>
              <a:spcBef>
                <a:spcPts val="600"/>
              </a:spcBef>
              <a:buSzPct val="65000"/>
              <a:buFont typeface="Courier New" panose="02070309020205020404" pitchFamily="49" charset="0"/>
              <a:buChar char="o"/>
            </a:pPr>
            <a:endParaRPr lang="en-US" sz="1200" dirty="0">
              <a:solidFill>
                <a:schemeClr val="tx2"/>
              </a:solidFill>
              <a:latin typeface="Arial" panose="020B0604020202020204" pitchFamily="34" charset="0"/>
              <a:cs typeface="Arial" panose="020B0604020202020204" pitchFamily="34" charset="0"/>
            </a:endParaRPr>
          </a:p>
          <a:p>
            <a:pPr>
              <a:spcBef>
                <a:spcPts val="600"/>
              </a:spcBef>
              <a:buSzPct val="65000"/>
              <a:buFont typeface="Courier New" panose="02070309020205020404" pitchFamily="49" charset="0"/>
              <a:buChar char="o"/>
            </a:pPr>
            <a:r>
              <a:rPr lang="en-US" sz="2400" dirty="0">
                <a:solidFill>
                  <a:schemeClr val="tx2"/>
                </a:solidFill>
                <a:latin typeface="Arial" panose="020B0604020202020204" pitchFamily="34" charset="0"/>
                <a:cs typeface="Arial" panose="020B0604020202020204" pitchFamily="34" charset="0"/>
              </a:rPr>
              <a:t>Background and preclinical data supporting melanoma program</a:t>
            </a:r>
          </a:p>
          <a:p>
            <a:pPr>
              <a:spcBef>
                <a:spcPts val="600"/>
              </a:spcBef>
              <a:buSzPct val="65000"/>
              <a:buFont typeface="Courier New" panose="02070309020205020404" pitchFamily="49" charset="0"/>
              <a:buChar char="o"/>
            </a:pPr>
            <a:endParaRPr lang="en-US" sz="1200" dirty="0">
              <a:solidFill>
                <a:schemeClr val="tx2"/>
              </a:solidFill>
              <a:latin typeface="Arial" panose="020B0604020202020204" pitchFamily="34" charset="0"/>
              <a:cs typeface="Arial" panose="020B0604020202020204" pitchFamily="34" charset="0"/>
            </a:endParaRPr>
          </a:p>
          <a:p>
            <a:pPr>
              <a:spcBef>
                <a:spcPts val="600"/>
              </a:spcBef>
              <a:buSzPct val="65000"/>
              <a:buFont typeface="Courier New" panose="02070309020205020404" pitchFamily="49" charset="0"/>
              <a:buChar char="o"/>
            </a:pPr>
            <a:r>
              <a:rPr lang="en-US" sz="2400" dirty="0">
                <a:solidFill>
                  <a:schemeClr val="tx2"/>
                </a:solidFill>
                <a:latin typeface="Arial" panose="020B0604020202020204" pitchFamily="34" charset="0"/>
                <a:cs typeface="Arial" panose="020B0604020202020204" pitchFamily="34" charset="0"/>
              </a:rPr>
              <a:t>Summary and biomarker data from trial of pIL-12 (TAVO) + pembrolizumab in anti-PD-1 resistant melanoma (KEYNOTE-695)</a:t>
            </a:r>
          </a:p>
          <a:p>
            <a:pPr>
              <a:spcBef>
                <a:spcPts val="600"/>
              </a:spcBef>
              <a:buSzPct val="65000"/>
              <a:buFont typeface="Courier New" panose="02070309020205020404" pitchFamily="49" charset="0"/>
              <a:buChar char="o"/>
            </a:pPr>
            <a:endParaRPr lang="en-US" sz="1200" dirty="0">
              <a:solidFill>
                <a:schemeClr val="tx2"/>
              </a:solidFill>
              <a:latin typeface="Arial" panose="020B0604020202020204" pitchFamily="34" charset="0"/>
              <a:cs typeface="Arial" panose="020B0604020202020204" pitchFamily="34" charset="0"/>
            </a:endParaRPr>
          </a:p>
          <a:p>
            <a:pPr>
              <a:spcBef>
                <a:spcPts val="600"/>
              </a:spcBef>
              <a:buSzPct val="65000"/>
              <a:buFont typeface="Courier New" panose="02070309020205020404" pitchFamily="49" charset="0"/>
              <a:buChar char="o"/>
            </a:pPr>
            <a:r>
              <a:rPr lang="en-US" sz="2400" dirty="0">
                <a:solidFill>
                  <a:schemeClr val="tx2"/>
                </a:solidFill>
                <a:latin typeface="Arial" panose="020B0604020202020204" pitchFamily="34" charset="0"/>
                <a:cs typeface="Arial" panose="020B0604020202020204" pitchFamily="34" charset="0"/>
              </a:rPr>
              <a:t>Beyond cutaneous indications: Evolving therapeutic platform for visceral tumors</a:t>
            </a:r>
          </a:p>
        </p:txBody>
      </p:sp>
    </p:spTree>
    <p:extLst>
      <p:ext uri="{BB962C8B-B14F-4D97-AF65-F5344CB8AC3E}">
        <p14:creationId xmlns:p14="http://schemas.microsoft.com/office/powerpoint/2010/main" val="24702826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869C50-7051-4512-A8B2-556EBFCCED2D}"/>
              </a:ext>
            </a:extLst>
          </p:cNvPr>
          <p:cNvSpPr txBox="1"/>
          <p:nvPr/>
        </p:nvSpPr>
        <p:spPr>
          <a:xfrm>
            <a:off x="1125220" y="317183"/>
            <a:ext cx="9941560" cy="892552"/>
          </a:xfrm>
          <a:prstGeom prst="rect">
            <a:avLst/>
          </a:prstGeom>
          <a:noFill/>
        </p:spPr>
        <p:txBody>
          <a:bodyPr wrap="square">
            <a:spAutoFit/>
          </a:bodyPr>
          <a:lstStyle/>
          <a:p>
            <a:pPr algn="ctr"/>
            <a:r>
              <a:rPr lang="en-US" sz="3200" b="1" dirty="0">
                <a:solidFill>
                  <a:srgbClr val="0F416A"/>
                </a:solidFill>
                <a:latin typeface="Avenir Next" panose="020B0503020202020204"/>
              </a:rPr>
              <a:t>Summary of Prior TNBC Clinical Trials Using TAVO </a:t>
            </a:r>
          </a:p>
          <a:p>
            <a:pPr algn="ctr"/>
            <a:r>
              <a:rPr lang="en-US" sz="2000" b="1" dirty="0">
                <a:solidFill>
                  <a:srgbClr val="0F416A"/>
                </a:solidFill>
                <a:latin typeface="Avenir Next" panose="020B0503020202020204"/>
              </a:rPr>
              <a:t>(TAVO = </a:t>
            </a:r>
            <a:r>
              <a:rPr lang="en-US" sz="2000" b="1" dirty="0" err="1">
                <a:solidFill>
                  <a:srgbClr val="0F416A"/>
                </a:solidFill>
                <a:latin typeface="Avenir Next" panose="020B0503020202020204"/>
              </a:rPr>
              <a:t>tavokinogene</a:t>
            </a:r>
            <a:r>
              <a:rPr lang="en-US" sz="2000" b="1" dirty="0">
                <a:solidFill>
                  <a:srgbClr val="0F416A"/>
                </a:solidFill>
                <a:latin typeface="Avenir Next" panose="020B0503020202020204"/>
              </a:rPr>
              <a:t> </a:t>
            </a:r>
            <a:r>
              <a:rPr lang="en-US" sz="2000" b="1" dirty="0" err="1">
                <a:solidFill>
                  <a:srgbClr val="0F416A"/>
                </a:solidFill>
                <a:latin typeface="Avenir Next" panose="020B0503020202020204"/>
              </a:rPr>
              <a:t>telseplasmid</a:t>
            </a:r>
            <a:r>
              <a:rPr lang="en-US" sz="2000" b="1" dirty="0">
                <a:solidFill>
                  <a:srgbClr val="0F416A"/>
                </a:solidFill>
                <a:latin typeface="Avenir Next" panose="020B0503020202020204"/>
              </a:rPr>
              <a:t>, human pIL-12)</a:t>
            </a:r>
          </a:p>
        </p:txBody>
      </p:sp>
      <p:sp>
        <p:nvSpPr>
          <p:cNvPr id="6" name="TextBox 5">
            <a:extLst>
              <a:ext uri="{FF2B5EF4-FFF2-40B4-BE49-F238E27FC236}">
                <a16:creationId xmlns:a16="http://schemas.microsoft.com/office/drawing/2014/main" id="{4F8A911B-599F-4F60-828E-B4DE210E48A3}"/>
              </a:ext>
            </a:extLst>
          </p:cNvPr>
          <p:cNvSpPr txBox="1"/>
          <p:nvPr/>
        </p:nvSpPr>
        <p:spPr>
          <a:xfrm>
            <a:off x="190500" y="1504066"/>
            <a:ext cx="11998960" cy="3216265"/>
          </a:xfrm>
          <a:prstGeom prst="rect">
            <a:avLst/>
          </a:prstGeom>
          <a:noFill/>
        </p:spPr>
        <p:txBody>
          <a:bodyPr wrap="square">
            <a:spAutoFit/>
          </a:bodyPr>
          <a:lstStyle/>
          <a:p>
            <a:r>
              <a:rPr lang="en-US" sz="2400" u="sng" dirty="0">
                <a:solidFill>
                  <a:srgbClr val="0F416A"/>
                </a:solidFill>
                <a:latin typeface="Avenir Next" panose="020B0503020202020204"/>
              </a:rPr>
              <a:t>TAVO monotherapy in patients with stage III/IV melanoma</a:t>
            </a:r>
            <a:r>
              <a:rPr lang="en-US" sz="2400" dirty="0">
                <a:solidFill>
                  <a:srgbClr val="0F416A"/>
                </a:solidFill>
                <a:latin typeface="Avenir Next" panose="020B0503020202020204"/>
              </a:rPr>
              <a:t> </a:t>
            </a:r>
            <a:r>
              <a:rPr lang="en-US" sz="1600" dirty="0">
                <a:solidFill>
                  <a:srgbClr val="0F416A"/>
                </a:solidFill>
                <a:latin typeface="Avenir Next" panose="020B0503020202020204"/>
              </a:rPr>
              <a:t>(</a:t>
            </a:r>
            <a:r>
              <a:rPr lang="en-US" sz="1600" dirty="0">
                <a:solidFill>
                  <a:schemeClr val="tx2"/>
                </a:solidFill>
              </a:rPr>
              <a:t>Telli ML, et al. SABCS 2018; Telli ML., </a:t>
            </a:r>
            <a:r>
              <a:rPr lang="en-US" sz="1600" i="1" dirty="0">
                <a:solidFill>
                  <a:schemeClr val="tx2"/>
                </a:solidFill>
              </a:rPr>
              <a:t>et al, </a:t>
            </a:r>
            <a:r>
              <a:rPr lang="en-US" sz="1600" dirty="0">
                <a:solidFill>
                  <a:schemeClr val="tx2"/>
                </a:solidFill>
              </a:rPr>
              <a:t>CCR 2021</a:t>
            </a:r>
            <a:r>
              <a:rPr lang="en-US" sz="1600" dirty="0">
                <a:solidFill>
                  <a:srgbClr val="0F416A"/>
                </a:solidFill>
                <a:latin typeface="Avenir Next" panose="020B0503020202020204"/>
              </a:rPr>
              <a:t>)</a:t>
            </a:r>
          </a:p>
          <a:p>
            <a:pPr marL="285750" indent="-285750">
              <a:spcBef>
                <a:spcPts val="600"/>
              </a:spcBef>
              <a:buFont typeface="Courier New" panose="02070309020205020404" pitchFamily="49" charset="0"/>
              <a:buChar char="o"/>
            </a:pPr>
            <a:r>
              <a:rPr lang="en-US" sz="2200" dirty="0">
                <a:solidFill>
                  <a:schemeClr val="tx2"/>
                </a:solidFill>
                <a:latin typeface="Avenir Next" panose="020B0503020202020204"/>
              </a:rPr>
              <a:t>Cohort of 10 heavily pretreated patients treated with single cycle (Days 1, 5, 8) of TAVO-EP</a:t>
            </a:r>
          </a:p>
          <a:p>
            <a:pPr marL="285750" indent="-285750">
              <a:spcBef>
                <a:spcPts val="600"/>
              </a:spcBef>
              <a:buFont typeface="Courier New" panose="02070309020205020404" pitchFamily="49" charset="0"/>
              <a:buChar char="o"/>
            </a:pPr>
            <a:r>
              <a:rPr lang="en-US" sz="2200" dirty="0">
                <a:solidFill>
                  <a:srgbClr val="0F416A"/>
                </a:solidFill>
                <a:latin typeface="Avenir Next" panose="020B0503020202020204"/>
              </a:rPr>
              <a:t>Treatment-related increases in CD8+ TIL density, increases in cross-presenting dendritic cells and short-lived effector cells, and reduction in MDSCs were observed in some patients</a:t>
            </a:r>
          </a:p>
          <a:p>
            <a:pPr marL="285750" indent="-285750">
              <a:spcBef>
                <a:spcPts val="600"/>
              </a:spcBef>
              <a:buFont typeface="Courier New" panose="02070309020205020404" pitchFamily="49" charset="0"/>
              <a:buChar char="o"/>
            </a:pPr>
            <a:r>
              <a:rPr lang="en-US" sz="2200" dirty="0">
                <a:solidFill>
                  <a:srgbClr val="0F416A"/>
                </a:solidFill>
                <a:latin typeface="Avenir Next" panose="020B0503020202020204"/>
              </a:rPr>
              <a:t>Responses of injected and non-injected lesions</a:t>
            </a:r>
          </a:p>
          <a:p>
            <a:pPr marL="742950" lvl="1" indent="-285750">
              <a:spcBef>
                <a:spcPts val="600"/>
              </a:spcBef>
              <a:buFont typeface="Courier New" panose="02070309020205020404" pitchFamily="49" charset="0"/>
              <a:buChar char="o"/>
            </a:pPr>
            <a:r>
              <a:rPr lang="en-US" sz="2200" dirty="0">
                <a:solidFill>
                  <a:srgbClr val="0F416A"/>
                </a:solidFill>
                <a:latin typeface="Avenir Next" panose="020B0503020202020204"/>
              </a:rPr>
              <a:t>Notably 1 patient who had no objective response to atezolizumab and chemotherapy responded to nivolumab following TAVO treatment</a:t>
            </a:r>
          </a:p>
          <a:p>
            <a:pPr marL="285750" indent="-285750">
              <a:spcBef>
                <a:spcPts val="600"/>
              </a:spcBef>
              <a:buFont typeface="Courier New" panose="02070309020205020404" pitchFamily="49" charset="0"/>
              <a:buChar char="o"/>
            </a:pPr>
            <a:endParaRPr lang="en-US" sz="2200" dirty="0">
              <a:solidFill>
                <a:srgbClr val="0F416A"/>
              </a:solidFill>
              <a:latin typeface="Avenir Next" panose="020B0503020202020204"/>
            </a:endParaRPr>
          </a:p>
        </p:txBody>
      </p:sp>
    </p:spTree>
    <p:extLst>
      <p:ext uri="{BB962C8B-B14F-4D97-AF65-F5344CB8AC3E}">
        <p14:creationId xmlns:p14="http://schemas.microsoft.com/office/powerpoint/2010/main" val="41396165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781B3-9B0D-4A5A-B187-01ECA23702FA}"/>
              </a:ext>
            </a:extLst>
          </p:cNvPr>
          <p:cNvSpPr>
            <a:spLocks noGrp="1"/>
          </p:cNvSpPr>
          <p:nvPr>
            <p:ph type="title"/>
          </p:nvPr>
        </p:nvSpPr>
        <p:spPr>
          <a:xfrm>
            <a:off x="69720" y="159448"/>
            <a:ext cx="10972800" cy="1010487"/>
          </a:xfrm>
        </p:spPr>
        <p:txBody>
          <a:bodyPr/>
          <a:lstStyle/>
          <a:p>
            <a:r>
              <a:rPr lang="en-US" dirty="0"/>
              <a:t>PHASE 2: TAVO-EP + Pembrolizumab in 2L+ and 1L TNBC (KEYNOTE-890)</a:t>
            </a:r>
            <a:br>
              <a:rPr lang="en-US" dirty="0"/>
            </a:br>
            <a:r>
              <a:rPr lang="en-US" dirty="0"/>
              <a:t>Study design and conduct</a:t>
            </a:r>
          </a:p>
        </p:txBody>
      </p:sp>
      <p:sp>
        <p:nvSpPr>
          <p:cNvPr id="4" name="Arrow: Chevron 7">
            <a:extLst>
              <a:ext uri="{FF2B5EF4-FFF2-40B4-BE49-F238E27FC236}">
                <a16:creationId xmlns:a16="http://schemas.microsoft.com/office/drawing/2014/main" id="{30C9CF19-96B8-4A04-8EA0-7644AE0F8824}"/>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rgbClr val="0099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457200"/>
            <a:r>
              <a:rPr lang="en-US" sz="2000" b="1" dirty="0">
                <a:solidFill>
                  <a:srgbClr val="FFFFFF"/>
                </a:solidFill>
                <a:latin typeface="Calibri" panose="020F0502020204030204"/>
              </a:rPr>
              <a:t>TNBC</a:t>
            </a:r>
            <a:endParaRPr lang="en-US" b="1" dirty="0">
              <a:solidFill>
                <a:srgbClr val="FFFFFF"/>
              </a:solidFill>
              <a:latin typeface="Calibri" panose="020F0502020204030204"/>
            </a:endParaRPr>
          </a:p>
          <a:p>
            <a:pPr algn="r" defTabSz="457200"/>
            <a:endParaRPr lang="en-US" sz="2000" b="1" dirty="0">
              <a:solidFill>
                <a:srgbClr val="FFFFFF"/>
              </a:solidFill>
              <a:latin typeface="Calibri" panose="020F0502020204030204"/>
            </a:endParaRPr>
          </a:p>
          <a:p>
            <a:pPr algn="r" defTabSz="457200"/>
            <a:r>
              <a:rPr lang="en-US" sz="1400" dirty="0">
                <a:solidFill>
                  <a:schemeClr val="bg1"/>
                </a:solidFill>
              </a:rPr>
              <a:t>pIL-12 + Pembrolizumab ± Nab-paclitaxel</a:t>
            </a:r>
            <a:endParaRPr lang="en-US" sz="2000" dirty="0">
              <a:solidFill>
                <a:schemeClr val="bg1"/>
              </a:solidFill>
            </a:endParaRPr>
          </a:p>
          <a:p>
            <a:pPr algn="r" defTabSz="457200"/>
            <a:endParaRPr lang="en-US" b="1" dirty="0">
              <a:solidFill>
                <a:srgbClr val="FFFFFF"/>
              </a:solidFill>
              <a:latin typeface="Calibri" panose="020F0502020204030204"/>
            </a:endParaRPr>
          </a:p>
        </p:txBody>
      </p:sp>
      <p:sp>
        <p:nvSpPr>
          <p:cNvPr id="29" name="Content Placeholder 4">
            <a:extLst>
              <a:ext uri="{FF2B5EF4-FFF2-40B4-BE49-F238E27FC236}">
                <a16:creationId xmlns:a16="http://schemas.microsoft.com/office/drawing/2014/main" id="{081A1BBA-9B5E-402F-9884-87A08F791C6A}"/>
              </a:ext>
            </a:extLst>
          </p:cNvPr>
          <p:cNvSpPr txBox="1">
            <a:spLocks/>
          </p:cNvSpPr>
          <p:nvPr/>
        </p:nvSpPr>
        <p:spPr>
          <a:xfrm>
            <a:off x="8572126" y="1767790"/>
            <a:ext cx="3565207" cy="3977404"/>
          </a:xfrm>
          <a:prstGeom prst="rect">
            <a:avLst/>
          </a:prstGeom>
        </p:spPr>
        <p:txBody>
          <a:bodyPr/>
          <a:lstStyle>
            <a:lvl1pPr marL="457189" indent="-457189" algn="l" defTabSz="609585" rtl="0" eaLnBrk="1" latinLnBrk="0" hangingPunct="1">
              <a:spcBef>
                <a:spcPct val="20000"/>
              </a:spcBef>
              <a:buClr>
                <a:srgbClr val="F9BA4B"/>
              </a:buClr>
              <a:buFont typeface="Arial"/>
              <a:buChar char="•"/>
              <a:defRPr sz="3733" b="0" i="0" kern="1200">
                <a:solidFill>
                  <a:srgbClr val="535353"/>
                </a:solidFill>
                <a:latin typeface="Calibri Light"/>
                <a:ea typeface="+mn-ea"/>
                <a:cs typeface="Calibri Light"/>
              </a:defRPr>
            </a:lvl1pPr>
            <a:lvl2pPr marL="990575" indent="-380990" algn="l" defTabSz="609585" rtl="0" eaLnBrk="1" latinLnBrk="0" hangingPunct="1">
              <a:spcBef>
                <a:spcPct val="20000"/>
              </a:spcBef>
              <a:buClr>
                <a:srgbClr val="F9A84B"/>
              </a:buClr>
              <a:buFont typeface="Arial"/>
              <a:buChar char="–"/>
              <a:defRPr sz="3467" b="0" i="0" kern="1200">
                <a:solidFill>
                  <a:srgbClr val="535353"/>
                </a:solidFill>
                <a:latin typeface="Calibri Light"/>
                <a:ea typeface="+mn-ea"/>
                <a:cs typeface="Calibri Light"/>
              </a:defRPr>
            </a:lvl2pPr>
            <a:lvl3pPr marL="1523962" indent="-304792" algn="l" defTabSz="609585" rtl="0" eaLnBrk="1" latinLnBrk="0" hangingPunct="1">
              <a:spcBef>
                <a:spcPct val="20000"/>
              </a:spcBef>
              <a:buClr>
                <a:srgbClr val="F9A84B"/>
              </a:buClr>
              <a:buFont typeface="Arial"/>
              <a:buChar char="•"/>
              <a:defRPr sz="2933" b="0" i="0" kern="1200">
                <a:solidFill>
                  <a:srgbClr val="535353"/>
                </a:solidFill>
                <a:latin typeface="Calibri Light"/>
                <a:ea typeface="+mn-ea"/>
                <a:cs typeface="Calibri Light"/>
              </a:defRPr>
            </a:lvl3pPr>
            <a:lvl4pPr marL="2133547" indent="-304792" algn="l" defTabSz="609585" rtl="0" eaLnBrk="1" latinLnBrk="0" hangingPunct="1">
              <a:spcBef>
                <a:spcPct val="20000"/>
              </a:spcBef>
              <a:buClr>
                <a:srgbClr val="F9A84B"/>
              </a:buClr>
              <a:buFont typeface="Arial"/>
              <a:buChar char="–"/>
              <a:defRPr sz="2400" b="0" i="0" kern="1200">
                <a:solidFill>
                  <a:srgbClr val="535353"/>
                </a:solidFill>
                <a:latin typeface="Calibri Light"/>
                <a:ea typeface="+mn-ea"/>
                <a:cs typeface="Calibri Light"/>
              </a:defRPr>
            </a:lvl4pPr>
            <a:lvl5pPr marL="2743131" indent="-304792" algn="l" defTabSz="609585" rtl="0" eaLnBrk="1" latinLnBrk="0" hangingPunct="1">
              <a:spcBef>
                <a:spcPct val="20000"/>
              </a:spcBef>
              <a:buClr>
                <a:srgbClr val="F9A84B"/>
              </a:buClr>
              <a:buFont typeface="Arial"/>
              <a:buChar char="»"/>
              <a:defRPr sz="2133" b="0" i="0" kern="1200">
                <a:solidFill>
                  <a:srgbClr val="535353"/>
                </a:solidFill>
                <a:latin typeface="Calibri Light"/>
                <a:ea typeface="+mn-ea"/>
                <a:cs typeface="Calibri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1087591">
              <a:spcBef>
                <a:spcPts val="0"/>
              </a:spcBef>
              <a:spcAft>
                <a:spcPts val="600"/>
              </a:spcAft>
              <a:buClr>
                <a:srgbClr val="FAA51B"/>
              </a:buClr>
              <a:buSzPct val="60000"/>
              <a:buFont typeface="Arial"/>
              <a:buNone/>
              <a:defRPr/>
            </a:pPr>
            <a:r>
              <a:rPr lang="en-US" sz="1400" b="1" dirty="0">
                <a:solidFill>
                  <a:srgbClr val="003460"/>
                </a:solidFill>
                <a:latin typeface="Calibri" panose="020F0502020204030204" pitchFamily="34" charset="0"/>
                <a:cs typeface="Calibri" panose="020F0502020204030204" pitchFamily="34" charset="0"/>
              </a:rPr>
              <a:t>PRIMARY </a:t>
            </a:r>
            <a:r>
              <a:rPr lang="en-US" sz="1400" b="1" baseline="30000" dirty="0">
                <a:solidFill>
                  <a:srgbClr val="003460"/>
                </a:solidFill>
                <a:latin typeface="Calibri" panose="020F0502020204030204" pitchFamily="34" charset="0"/>
                <a:cs typeface="Calibri" panose="020F0502020204030204" pitchFamily="34" charset="0"/>
              </a:rPr>
              <a:t>b</a:t>
            </a:r>
          </a:p>
          <a:p>
            <a:pPr marL="114300" indent="-114300" defTabSz="815714">
              <a:spcBef>
                <a:spcPts val="0"/>
              </a:spcBef>
              <a:spcAft>
                <a:spcPts val="600"/>
              </a:spcAft>
              <a:buClr>
                <a:srgbClr val="FAA51B"/>
              </a:buClr>
              <a:buSzPct val="80000"/>
              <a:defRPr/>
            </a:pPr>
            <a:r>
              <a:rPr lang="en-US" sz="1400" dirty="0">
                <a:solidFill>
                  <a:srgbClr val="003460"/>
                </a:solidFill>
                <a:latin typeface="Calibri Light" panose="020F0302020204030204" pitchFamily="34" charset="0"/>
                <a:cs typeface="Calibri Light" panose="020F0302020204030204" pitchFamily="34" charset="0"/>
              </a:rPr>
              <a:t>COHORT 1: ORR by Investigator</a:t>
            </a:r>
          </a:p>
          <a:p>
            <a:pPr marL="114300" indent="-114300" defTabSz="815714">
              <a:spcBef>
                <a:spcPts val="0"/>
              </a:spcBef>
              <a:spcAft>
                <a:spcPts val="600"/>
              </a:spcAft>
              <a:buClr>
                <a:srgbClr val="FAA51B"/>
              </a:buClr>
              <a:buSzPct val="80000"/>
              <a:defRPr/>
            </a:pPr>
            <a:r>
              <a:rPr lang="en-US" sz="1400" dirty="0">
                <a:solidFill>
                  <a:srgbClr val="003460"/>
                </a:solidFill>
                <a:latin typeface="Calibri Light" panose="020F0302020204030204" pitchFamily="34" charset="0"/>
                <a:cs typeface="Calibri Light" panose="020F0302020204030204" pitchFamily="34" charset="0"/>
              </a:rPr>
              <a:t>COHORT 2: ORR by </a:t>
            </a:r>
            <a:r>
              <a:rPr lang="en-US" sz="1400" dirty="0" err="1">
                <a:solidFill>
                  <a:srgbClr val="003460"/>
                </a:solidFill>
                <a:latin typeface="Calibri Light" panose="020F0302020204030204" pitchFamily="34" charset="0"/>
                <a:cs typeface="Calibri Light" panose="020F0302020204030204" pitchFamily="34" charset="0"/>
              </a:rPr>
              <a:t>BICR</a:t>
            </a:r>
            <a:r>
              <a:rPr lang="en-US" sz="1400" baseline="30000" dirty="0" err="1">
                <a:solidFill>
                  <a:srgbClr val="003460"/>
                </a:solidFill>
                <a:latin typeface="Calibri Light" panose="020F0302020204030204" pitchFamily="34" charset="0"/>
                <a:cs typeface="Calibri Light" panose="020F0302020204030204" pitchFamily="34" charset="0"/>
              </a:rPr>
              <a:t>c</a:t>
            </a:r>
            <a:endParaRPr lang="en-US" sz="1400" baseline="30000" dirty="0">
              <a:solidFill>
                <a:srgbClr val="003460"/>
              </a:solidFill>
              <a:latin typeface="Calibri Light" panose="020F0302020204030204" pitchFamily="34" charset="0"/>
              <a:cs typeface="Calibri Light" panose="020F0302020204030204" pitchFamily="34" charset="0"/>
            </a:endParaRPr>
          </a:p>
          <a:p>
            <a:pPr marL="0" indent="0" defTabSz="1087591">
              <a:spcBef>
                <a:spcPts val="0"/>
              </a:spcBef>
              <a:spcAft>
                <a:spcPts val="600"/>
              </a:spcAft>
              <a:buClr>
                <a:srgbClr val="FAA51B"/>
              </a:buClr>
              <a:buSzPct val="60000"/>
              <a:buNone/>
              <a:defRPr/>
            </a:pPr>
            <a:r>
              <a:rPr lang="en-US" sz="1400" b="1" dirty="0">
                <a:solidFill>
                  <a:srgbClr val="003460"/>
                </a:solidFill>
                <a:latin typeface="Calibri" panose="020F0502020204030204" pitchFamily="34" charset="0"/>
                <a:cs typeface="Calibri" panose="020F0502020204030204" pitchFamily="34" charset="0"/>
              </a:rPr>
              <a:t>SECONDARY</a:t>
            </a:r>
          </a:p>
          <a:p>
            <a:pPr marL="114300" indent="-114300" defTabSz="815714">
              <a:spcBef>
                <a:spcPts val="0"/>
              </a:spcBef>
              <a:spcAft>
                <a:spcPts val="600"/>
              </a:spcAft>
              <a:buClr>
                <a:srgbClr val="FAA51B"/>
              </a:buClr>
              <a:buSzPct val="80000"/>
              <a:defRPr/>
            </a:pPr>
            <a:r>
              <a:rPr lang="en-US" sz="1400" dirty="0">
                <a:solidFill>
                  <a:srgbClr val="003460"/>
                </a:solidFill>
                <a:latin typeface="Calibri Light" panose="020F0302020204030204" pitchFamily="34" charset="0"/>
                <a:cs typeface="Calibri Light" panose="020F0302020204030204" pitchFamily="34" charset="0"/>
              </a:rPr>
              <a:t>COHORT 1 (by Investigator)</a:t>
            </a:r>
            <a:r>
              <a:rPr lang="en-US" sz="1400" baseline="30000" dirty="0">
                <a:solidFill>
                  <a:srgbClr val="003460"/>
                </a:solidFill>
                <a:latin typeface="Calibri Light" panose="020F0302020204030204" pitchFamily="34" charset="0"/>
                <a:cs typeface="Calibri Light" panose="020F0302020204030204" pitchFamily="34" charset="0"/>
              </a:rPr>
              <a:t> b</a:t>
            </a:r>
            <a:r>
              <a:rPr lang="en-US" sz="1400" dirty="0">
                <a:solidFill>
                  <a:srgbClr val="003460"/>
                </a:solidFill>
                <a:latin typeface="Calibri Light" panose="020F0302020204030204" pitchFamily="34" charset="0"/>
                <a:cs typeface="Calibri Light" panose="020F0302020204030204" pitchFamily="34" charset="0"/>
              </a:rPr>
              <a:t>:  DOR, PFS, DCR and </a:t>
            </a:r>
            <a:r>
              <a:rPr lang="en-US" sz="1400" dirty="0" err="1">
                <a:solidFill>
                  <a:srgbClr val="003460"/>
                </a:solidFill>
                <a:latin typeface="Calibri Light" panose="020F0302020204030204" pitchFamily="34" charset="0"/>
                <a:cs typeface="Calibri Light" panose="020F0302020204030204" pitchFamily="34" charset="0"/>
              </a:rPr>
              <a:t>iPFS</a:t>
            </a:r>
            <a:r>
              <a:rPr lang="en-US" sz="1400" dirty="0">
                <a:solidFill>
                  <a:srgbClr val="003460"/>
                </a:solidFill>
                <a:latin typeface="Calibri Light" panose="020F0302020204030204" pitchFamily="34" charset="0"/>
                <a:cs typeface="Calibri Light" panose="020F0302020204030204" pitchFamily="34" charset="0"/>
              </a:rPr>
              <a:t>, </a:t>
            </a:r>
            <a:r>
              <a:rPr lang="en-US" sz="1400" dirty="0" err="1">
                <a:solidFill>
                  <a:srgbClr val="003460"/>
                </a:solidFill>
                <a:latin typeface="Calibri Light" panose="020F0302020204030204" pitchFamily="34" charset="0"/>
                <a:cs typeface="Calibri Light" panose="020F0302020204030204" pitchFamily="34" charset="0"/>
              </a:rPr>
              <a:t>iORR</a:t>
            </a:r>
            <a:r>
              <a:rPr lang="en-US" sz="1400" dirty="0">
                <a:solidFill>
                  <a:srgbClr val="003460"/>
                </a:solidFill>
                <a:latin typeface="Calibri Light" panose="020F0302020204030204" pitchFamily="34" charset="0"/>
                <a:cs typeface="Calibri Light" panose="020F0302020204030204" pitchFamily="34" charset="0"/>
              </a:rPr>
              <a:t> based on </a:t>
            </a:r>
            <a:r>
              <a:rPr lang="en-US" sz="1400" dirty="0" err="1">
                <a:solidFill>
                  <a:srgbClr val="003460"/>
                </a:solidFill>
                <a:latin typeface="Calibri Light" panose="020F0302020204030204" pitchFamily="34" charset="0"/>
                <a:cs typeface="Calibri Light" panose="020F0302020204030204" pitchFamily="34" charset="0"/>
              </a:rPr>
              <a:t>iRECIST</a:t>
            </a:r>
            <a:endParaRPr lang="en-US" sz="1400" dirty="0">
              <a:solidFill>
                <a:srgbClr val="003460"/>
              </a:solidFill>
              <a:latin typeface="Calibri Light" panose="020F0302020204030204" pitchFamily="34" charset="0"/>
              <a:cs typeface="Calibri Light" panose="020F0302020204030204" pitchFamily="34" charset="0"/>
            </a:endParaRPr>
          </a:p>
          <a:p>
            <a:pPr marL="114300" indent="-114300" defTabSz="815714">
              <a:spcBef>
                <a:spcPts val="0"/>
              </a:spcBef>
              <a:spcAft>
                <a:spcPts val="600"/>
              </a:spcAft>
              <a:buClr>
                <a:srgbClr val="FAA51B"/>
              </a:buClr>
              <a:buSzPct val="80000"/>
              <a:defRPr/>
            </a:pPr>
            <a:r>
              <a:rPr lang="en-US" sz="1400" dirty="0">
                <a:solidFill>
                  <a:srgbClr val="003460"/>
                </a:solidFill>
                <a:latin typeface="Calibri Light" panose="020F0302020204030204" pitchFamily="34" charset="0"/>
                <a:cs typeface="Calibri Light" panose="020F0302020204030204" pitchFamily="34" charset="0"/>
              </a:rPr>
              <a:t>COHORT 2: DOR, PFS, DCR and </a:t>
            </a:r>
            <a:r>
              <a:rPr lang="en-US" sz="1400" dirty="0" err="1">
                <a:solidFill>
                  <a:srgbClr val="003460"/>
                </a:solidFill>
                <a:latin typeface="Calibri Light" panose="020F0302020204030204" pitchFamily="34" charset="0"/>
                <a:cs typeface="Calibri Light" panose="020F0302020204030204" pitchFamily="34" charset="0"/>
              </a:rPr>
              <a:t>iPFS</a:t>
            </a:r>
            <a:r>
              <a:rPr lang="en-US" sz="1400" dirty="0">
                <a:solidFill>
                  <a:srgbClr val="003460"/>
                </a:solidFill>
                <a:latin typeface="Calibri Light" panose="020F0302020204030204" pitchFamily="34" charset="0"/>
                <a:cs typeface="Calibri Light" panose="020F0302020204030204" pitchFamily="34" charset="0"/>
              </a:rPr>
              <a:t>, </a:t>
            </a:r>
            <a:r>
              <a:rPr lang="en-US" sz="1400" dirty="0" err="1">
                <a:solidFill>
                  <a:srgbClr val="003460"/>
                </a:solidFill>
                <a:latin typeface="Calibri Light" panose="020F0302020204030204" pitchFamily="34" charset="0"/>
                <a:cs typeface="Calibri Light" panose="020F0302020204030204" pitchFamily="34" charset="0"/>
              </a:rPr>
              <a:t>iORR</a:t>
            </a:r>
            <a:r>
              <a:rPr lang="en-US" sz="1400" dirty="0">
                <a:solidFill>
                  <a:srgbClr val="003460"/>
                </a:solidFill>
                <a:latin typeface="Calibri Light" panose="020F0302020204030204" pitchFamily="34" charset="0"/>
                <a:cs typeface="Calibri Light" panose="020F0302020204030204" pitchFamily="34" charset="0"/>
              </a:rPr>
              <a:t> based on </a:t>
            </a:r>
            <a:r>
              <a:rPr lang="en-US" sz="1400" dirty="0" err="1">
                <a:solidFill>
                  <a:srgbClr val="003460"/>
                </a:solidFill>
                <a:latin typeface="Calibri Light" panose="020F0302020204030204" pitchFamily="34" charset="0"/>
                <a:cs typeface="Calibri Light" panose="020F0302020204030204" pitchFamily="34" charset="0"/>
              </a:rPr>
              <a:t>iRECIST</a:t>
            </a:r>
            <a:r>
              <a:rPr lang="en-US" sz="1400" dirty="0">
                <a:solidFill>
                  <a:srgbClr val="003460"/>
                </a:solidFill>
                <a:latin typeface="Calibri Light" panose="020F0302020204030204" pitchFamily="34" charset="0"/>
                <a:cs typeface="Calibri Light" panose="020F0302020204030204" pitchFamily="34" charset="0"/>
              </a:rPr>
              <a:t> by BICR and ORR by Investigator</a:t>
            </a:r>
          </a:p>
          <a:p>
            <a:pPr marL="114300" indent="-114300" defTabSz="815714">
              <a:spcBef>
                <a:spcPts val="0"/>
              </a:spcBef>
              <a:spcAft>
                <a:spcPts val="600"/>
              </a:spcAft>
              <a:buClr>
                <a:srgbClr val="FAA51B"/>
              </a:buClr>
              <a:buSzPct val="80000"/>
              <a:defRPr/>
            </a:pPr>
            <a:r>
              <a:rPr lang="en-US" sz="1400" dirty="0">
                <a:solidFill>
                  <a:srgbClr val="003460"/>
                </a:solidFill>
                <a:latin typeface="Calibri Light" panose="020F0302020204030204" pitchFamily="34" charset="0"/>
                <a:cs typeface="Calibri Light" panose="020F0302020204030204" pitchFamily="34" charset="0"/>
              </a:rPr>
              <a:t>OS for all subjects</a:t>
            </a:r>
          </a:p>
          <a:p>
            <a:pPr marL="0" indent="0" defTabSz="815714">
              <a:spcBef>
                <a:spcPts val="0"/>
              </a:spcBef>
              <a:spcAft>
                <a:spcPts val="600"/>
              </a:spcAft>
              <a:buClr>
                <a:srgbClr val="FAA51B"/>
              </a:buClr>
              <a:buSzPct val="60000"/>
              <a:buNone/>
              <a:defRPr/>
            </a:pPr>
            <a:r>
              <a:rPr lang="en-US" sz="1400" b="1" dirty="0">
                <a:solidFill>
                  <a:srgbClr val="003460"/>
                </a:solidFill>
                <a:latin typeface="Calibri" panose="020F0502020204030204" pitchFamily="34" charset="0"/>
                <a:cs typeface="Calibri" panose="020F0502020204030204" pitchFamily="34" charset="0"/>
              </a:rPr>
              <a:t>EXPLORATORY ENDPOINTS</a:t>
            </a:r>
          </a:p>
          <a:p>
            <a:pPr marL="114300" indent="-114300" defTabSz="815714">
              <a:spcBef>
                <a:spcPts val="0"/>
              </a:spcBef>
              <a:spcAft>
                <a:spcPts val="600"/>
              </a:spcAft>
              <a:buClr>
                <a:srgbClr val="FAA51B"/>
              </a:buClr>
              <a:buSzPct val="80000"/>
              <a:defRPr/>
            </a:pPr>
            <a:r>
              <a:rPr lang="en-US" sz="1400" dirty="0">
                <a:solidFill>
                  <a:srgbClr val="003460"/>
                </a:solidFill>
                <a:latin typeface="Calibri Light" panose="020F0302020204030204" pitchFamily="34" charset="0"/>
                <a:cs typeface="Calibri Light" panose="020F0302020204030204" pitchFamily="34" charset="0"/>
              </a:rPr>
              <a:t>Immune monitoring correlates with responders and non-responders</a:t>
            </a:r>
          </a:p>
          <a:p>
            <a:pPr marL="114300" indent="-114300" defTabSz="815714">
              <a:spcBef>
                <a:spcPts val="0"/>
              </a:spcBef>
              <a:spcAft>
                <a:spcPts val="600"/>
              </a:spcAft>
              <a:buClr>
                <a:srgbClr val="FAA51B"/>
              </a:buClr>
              <a:buSzPct val="80000"/>
              <a:defRPr/>
            </a:pPr>
            <a:r>
              <a:rPr lang="en-US" sz="1400" dirty="0">
                <a:solidFill>
                  <a:srgbClr val="003460"/>
                </a:solidFill>
                <a:latin typeface="Calibri Light" panose="020F0302020204030204" pitchFamily="34" charset="0"/>
                <a:cs typeface="Calibri Light" panose="020F0302020204030204" pitchFamily="34" charset="0"/>
              </a:rPr>
              <a:t>Estimate of preliminary ORR in PD-L1 negative patients</a:t>
            </a:r>
          </a:p>
        </p:txBody>
      </p:sp>
      <p:sp>
        <p:nvSpPr>
          <p:cNvPr id="31" name="TextBox 30">
            <a:extLst>
              <a:ext uri="{FF2B5EF4-FFF2-40B4-BE49-F238E27FC236}">
                <a16:creationId xmlns:a16="http://schemas.microsoft.com/office/drawing/2014/main" id="{ED892D5F-AC87-4CC6-82BC-8E04C763CF7D}"/>
              </a:ext>
            </a:extLst>
          </p:cNvPr>
          <p:cNvSpPr txBox="1"/>
          <p:nvPr/>
        </p:nvSpPr>
        <p:spPr>
          <a:xfrm>
            <a:off x="368300" y="1393566"/>
            <a:ext cx="824521" cy="400110"/>
          </a:xfrm>
          <a:prstGeom prst="rect">
            <a:avLst/>
          </a:prstGeom>
          <a:noFill/>
        </p:spPr>
        <p:txBody>
          <a:bodyPr wrap="none" lIns="0" rIns="0" rtlCol="0">
            <a:spAutoFit/>
          </a:bodyPr>
          <a:lstStyle/>
          <a:p>
            <a:r>
              <a:rPr lang="en-US" sz="2000" dirty="0">
                <a:solidFill>
                  <a:srgbClr val="003C71"/>
                </a:solidFill>
                <a:latin typeface="Calibri Light"/>
                <a:cs typeface="Calibri Light"/>
              </a:rPr>
              <a:t>Patients</a:t>
            </a:r>
          </a:p>
        </p:txBody>
      </p:sp>
      <p:sp>
        <p:nvSpPr>
          <p:cNvPr id="32" name="TextBox 31">
            <a:extLst>
              <a:ext uri="{FF2B5EF4-FFF2-40B4-BE49-F238E27FC236}">
                <a16:creationId xmlns:a16="http://schemas.microsoft.com/office/drawing/2014/main" id="{D474A665-860A-4A69-B82B-BDFCEC5E33A0}"/>
              </a:ext>
            </a:extLst>
          </p:cNvPr>
          <p:cNvSpPr txBox="1"/>
          <p:nvPr/>
        </p:nvSpPr>
        <p:spPr>
          <a:xfrm>
            <a:off x="368300" y="2003019"/>
            <a:ext cx="1865960" cy="1231106"/>
          </a:xfrm>
          <a:prstGeom prst="rect">
            <a:avLst/>
          </a:prstGeom>
          <a:noFill/>
        </p:spPr>
        <p:txBody>
          <a:bodyPr wrap="square" lIns="0" rIns="0" rtlCol="0">
            <a:spAutoFit/>
          </a:bodyPr>
          <a:lstStyle/>
          <a:p>
            <a:r>
              <a:rPr lang="en-US" dirty="0">
                <a:solidFill>
                  <a:srgbClr val="003C71"/>
                </a:solidFill>
                <a:latin typeface="Calibri Light"/>
                <a:cs typeface="Calibri Light"/>
              </a:rPr>
              <a:t>COHORT 1 (N = 26)</a:t>
            </a:r>
          </a:p>
          <a:p>
            <a:r>
              <a:rPr lang="en-US" sz="1400" spc="-8" dirty="0">
                <a:solidFill>
                  <a:srgbClr val="0F416A"/>
                </a:solidFill>
                <a:cs typeface="Calibri Light" charset="0"/>
              </a:rPr>
              <a:t>Patients with previously treated inoperable locally advanced or metastatic TNBC</a:t>
            </a:r>
          </a:p>
        </p:txBody>
      </p:sp>
      <p:sp>
        <p:nvSpPr>
          <p:cNvPr id="33" name="TextBox 32">
            <a:extLst>
              <a:ext uri="{FF2B5EF4-FFF2-40B4-BE49-F238E27FC236}">
                <a16:creationId xmlns:a16="http://schemas.microsoft.com/office/drawing/2014/main" id="{0AD61073-8767-4090-B740-F6D0FD0663D4}"/>
              </a:ext>
            </a:extLst>
          </p:cNvPr>
          <p:cNvSpPr txBox="1"/>
          <p:nvPr/>
        </p:nvSpPr>
        <p:spPr>
          <a:xfrm>
            <a:off x="328667" y="3701260"/>
            <a:ext cx="1865960" cy="1231106"/>
          </a:xfrm>
          <a:prstGeom prst="rect">
            <a:avLst/>
          </a:prstGeom>
          <a:noFill/>
        </p:spPr>
        <p:txBody>
          <a:bodyPr wrap="square" lIns="0" rIns="0" rtlCol="0">
            <a:spAutoFit/>
          </a:bodyPr>
          <a:lstStyle/>
          <a:p>
            <a:r>
              <a:rPr lang="en-US" dirty="0">
                <a:solidFill>
                  <a:srgbClr val="003C71"/>
                </a:solidFill>
                <a:latin typeface="Calibri Light"/>
                <a:cs typeface="Calibri Light"/>
              </a:rPr>
              <a:t>COHORT 2 (N = 40)</a:t>
            </a:r>
            <a:r>
              <a:rPr lang="en-US" baseline="30000" dirty="0">
                <a:solidFill>
                  <a:srgbClr val="003C71"/>
                </a:solidFill>
                <a:latin typeface="Calibri Light"/>
                <a:cs typeface="Calibri Light"/>
              </a:rPr>
              <a:t>a</a:t>
            </a:r>
          </a:p>
          <a:p>
            <a:r>
              <a:rPr lang="en-US" sz="1400" spc="-8" dirty="0">
                <a:solidFill>
                  <a:srgbClr val="0F416A"/>
                </a:solidFill>
                <a:cs typeface="Calibri Light" charset="0"/>
              </a:rPr>
              <a:t>Treatment-naïve patients with inoperable locally advanced or metastatic TNBC</a:t>
            </a:r>
          </a:p>
        </p:txBody>
      </p:sp>
      <p:sp>
        <p:nvSpPr>
          <p:cNvPr id="34" name="TextBox 33">
            <a:extLst>
              <a:ext uri="{FF2B5EF4-FFF2-40B4-BE49-F238E27FC236}">
                <a16:creationId xmlns:a16="http://schemas.microsoft.com/office/drawing/2014/main" id="{793D5772-CFAE-4447-A224-58B5DF57A954}"/>
              </a:ext>
            </a:extLst>
          </p:cNvPr>
          <p:cNvSpPr txBox="1"/>
          <p:nvPr/>
        </p:nvSpPr>
        <p:spPr>
          <a:xfrm>
            <a:off x="155712" y="5080453"/>
            <a:ext cx="2373407" cy="646331"/>
          </a:xfrm>
          <a:prstGeom prst="rect">
            <a:avLst/>
          </a:prstGeom>
          <a:noFill/>
        </p:spPr>
        <p:txBody>
          <a:bodyPr wrap="square" lIns="0" rIns="0" rtlCol="0">
            <a:spAutoFit/>
          </a:bodyPr>
          <a:lstStyle/>
          <a:p>
            <a:r>
              <a:rPr lang="en-US" sz="1200" baseline="30000" dirty="0" err="1">
                <a:solidFill>
                  <a:srgbClr val="003C71"/>
                </a:solidFill>
                <a:latin typeface="Calibri Light"/>
                <a:cs typeface="Calibri Light"/>
              </a:rPr>
              <a:t>a</a:t>
            </a:r>
            <a:r>
              <a:rPr lang="en-US" sz="1200" dirty="0" err="1">
                <a:solidFill>
                  <a:srgbClr val="003C71"/>
                </a:solidFill>
                <a:latin typeface="Calibri Light"/>
                <a:cs typeface="Calibri Light"/>
              </a:rPr>
              <a:t>Recruiting</a:t>
            </a:r>
            <a:endParaRPr lang="en-US" sz="1200" dirty="0">
              <a:solidFill>
                <a:srgbClr val="003C71"/>
              </a:solidFill>
              <a:latin typeface="Calibri Light"/>
              <a:cs typeface="Calibri Light"/>
            </a:endParaRPr>
          </a:p>
          <a:p>
            <a:r>
              <a:rPr lang="en-US" sz="1200" baseline="30000" dirty="0" err="1">
                <a:solidFill>
                  <a:srgbClr val="003C71"/>
                </a:solidFill>
                <a:latin typeface="Calibri Light"/>
                <a:cs typeface="Calibri Light"/>
              </a:rPr>
              <a:t>b</a:t>
            </a:r>
            <a:r>
              <a:rPr lang="en-US" sz="1200" dirty="0" err="1">
                <a:solidFill>
                  <a:srgbClr val="003C71"/>
                </a:solidFill>
                <a:latin typeface="Calibri Light"/>
                <a:cs typeface="Calibri Light"/>
              </a:rPr>
              <a:t>Based</a:t>
            </a:r>
            <a:r>
              <a:rPr lang="en-US" sz="1200" dirty="0">
                <a:solidFill>
                  <a:srgbClr val="003C71"/>
                </a:solidFill>
                <a:latin typeface="Calibri Light"/>
                <a:cs typeface="Calibri Light"/>
              </a:rPr>
              <a:t> on RECIST v1.1 unless specified</a:t>
            </a:r>
          </a:p>
          <a:p>
            <a:r>
              <a:rPr lang="en-US" sz="1200" baseline="30000" dirty="0">
                <a:solidFill>
                  <a:srgbClr val="003C71"/>
                </a:solidFill>
                <a:latin typeface="Calibri Light"/>
                <a:cs typeface="Calibri Light"/>
              </a:rPr>
              <a:t>c</a:t>
            </a:r>
            <a:r>
              <a:rPr lang="en-US" sz="1200" dirty="0">
                <a:solidFill>
                  <a:srgbClr val="003C71"/>
                </a:solidFill>
                <a:latin typeface="Calibri Light"/>
                <a:cs typeface="Calibri Light"/>
              </a:rPr>
              <a:t>Blinded Independent Central Review</a:t>
            </a:r>
          </a:p>
        </p:txBody>
      </p:sp>
      <p:grpSp>
        <p:nvGrpSpPr>
          <p:cNvPr id="71" name="Group 70">
            <a:extLst>
              <a:ext uri="{FF2B5EF4-FFF2-40B4-BE49-F238E27FC236}">
                <a16:creationId xmlns:a16="http://schemas.microsoft.com/office/drawing/2014/main" id="{FABACAC5-2B7A-4FDE-A834-9D2EE2840B0E}"/>
              </a:ext>
            </a:extLst>
          </p:cNvPr>
          <p:cNvGrpSpPr/>
          <p:nvPr/>
        </p:nvGrpSpPr>
        <p:grpSpPr>
          <a:xfrm>
            <a:off x="3183185" y="1815021"/>
            <a:ext cx="5003481" cy="1415064"/>
            <a:chOff x="3824318" y="1519603"/>
            <a:chExt cx="5003481" cy="1415064"/>
          </a:xfrm>
        </p:grpSpPr>
        <p:sp>
          <p:nvSpPr>
            <p:cNvPr id="35" name="Rectangle 34">
              <a:extLst>
                <a:ext uri="{FF2B5EF4-FFF2-40B4-BE49-F238E27FC236}">
                  <a16:creationId xmlns:a16="http://schemas.microsoft.com/office/drawing/2014/main" id="{FCCDE3B6-340F-4E10-936F-24556885B289}"/>
                </a:ext>
              </a:extLst>
            </p:cNvPr>
            <p:cNvSpPr/>
            <p:nvPr/>
          </p:nvSpPr>
          <p:spPr>
            <a:xfrm>
              <a:off x="3835400" y="2146300"/>
              <a:ext cx="342900" cy="36707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P</a:t>
              </a:r>
            </a:p>
          </p:txBody>
        </p:sp>
        <p:sp>
          <p:nvSpPr>
            <p:cNvPr id="36" name="Rectangle 35">
              <a:extLst>
                <a:ext uri="{FF2B5EF4-FFF2-40B4-BE49-F238E27FC236}">
                  <a16:creationId xmlns:a16="http://schemas.microsoft.com/office/drawing/2014/main" id="{A415F011-8CFB-42F1-94A3-4735EBC7A7DD}"/>
                </a:ext>
              </a:extLst>
            </p:cNvPr>
            <p:cNvSpPr/>
            <p:nvPr/>
          </p:nvSpPr>
          <p:spPr>
            <a:xfrm>
              <a:off x="4203700"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37" name="Rectangle 36">
              <a:extLst>
                <a:ext uri="{FF2B5EF4-FFF2-40B4-BE49-F238E27FC236}">
                  <a16:creationId xmlns:a16="http://schemas.microsoft.com/office/drawing/2014/main" id="{0DC38456-E252-4A27-9553-E6F9A8A8E8F2}"/>
                </a:ext>
              </a:extLst>
            </p:cNvPr>
            <p:cNvSpPr/>
            <p:nvPr/>
          </p:nvSpPr>
          <p:spPr>
            <a:xfrm>
              <a:off x="4572000"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38" name="Rectangle 37">
              <a:extLst>
                <a:ext uri="{FF2B5EF4-FFF2-40B4-BE49-F238E27FC236}">
                  <a16:creationId xmlns:a16="http://schemas.microsoft.com/office/drawing/2014/main" id="{7CAFCEAA-6D51-45AA-BDC4-715C269E8462}"/>
                </a:ext>
              </a:extLst>
            </p:cNvPr>
            <p:cNvSpPr/>
            <p:nvPr/>
          </p:nvSpPr>
          <p:spPr>
            <a:xfrm>
              <a:off x="5010961" y="2146300"/>
              <a:ext cx="342900" cy="36707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P</a:t>
              </a:r>
            </a:p>
          </p:txBody>
        </p:sp>
        <p:sp>
          <p:nvSpPr>
            <p:cNvPr id="39" name="Rectangle 38">
              <a:extLst>
                <a:ext uri="{FF2B5EF4-FFF2-40B4-BE49-F238E27FC236}">
                  <a16:creationId xmlns:a16="http://schemas.microsoft.com/office/drawing/2014/main" id="{20B0DF96-D76C-461D-BC73-6D96262FC1D1}"/>
                </a:ext>
              </a:extLst>
            </p:cNvPr>
            <p:cNvSpPr/>
            <p:nvPr/>
          </p:nvSpPr>
          <p:spPr>
            <a:xfrm>
              <a:off x="5379261"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40" name="Rectangle 39">
              <a:extLst>
                <a:ext uri="{FF2B5EF4-FFF2-40B4-BE49-F238E27FC236}">
                  <a16:creationId xmlns:a16="http://schemas.microsoft.com/office/drawing/2014/main" id="{A4484C55-C5DC-4EB1-9804-33500C367E61}"/>
                </a:ext>
              </a:extLst>
            </p:cNvPr>
            <p:cNvSpPr/>
            <p:nvPr/>
          </p:nvSpPr>
          <p:spPr>
            <a:xfrm>
              <a:off x="5747561"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41" name="Rectangle 40">
              <a:extLst>
                <a:ext uri="{FF2B5EF4-FFF2-40B4-BE49-F238E27FC236}">
                  <a16:creationId xmlns:a16="http://schemas.microsoft.com/office/drawing/2014/main" id="{2E3DEAFB-F666-4639-AE01-B7EDE846B04B}"/>
                </a:ext>
              </a:extLst>
            </p:cNvPr>
            <p:cNvSpPr/>
            <p:nvPr/>
          </p:nvSpPr>
          <p:spPr>
            <a:xfrm>
              <a:off x="6197602" y="2146300"/>
              <a:ext cx="342900" cy="36707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P</a:t>
              </a:r>
            </a:p>
          </p:txBody>
        </p:sp>
        <p:sp>
          <p:nvSpPr>
            <p:cNvPr id="42" name="Rectangle 41">
              <a:extLst>
                <a:ext uri="{FF2B5EF4-FFF2-40B4-BE49-F238E27FC236}">
                  <a16:creationId xmlns:a16="http://schemas.microsoft.com/office/drawing/2014/main" id="{4F20AFFB-8531-4BBB-AB57-021C6E9B3576}"/>
                </a:ext>
              </a:extLst>
            </p:cNvPr>
            <p:cNvSpPr/>
            <p:nvPr/>
          </p:nvSpPr>
          <p:spPr>
            <a:xfrm>
              <a:off x="6565902"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43" name="Rectangle 42">
              <a:extLst>
                <a:ext uri="{FF2B5EF4-FFF2-40B4-BE49-F238E27FC236}">
                  <a16:creationId xmlns:a16="http://schemas.microsoft.com/office/drawing/2014/main" id="{F05B0C5B-5776-492E-82C6-EF2B1F58DFC1}"/>
                </a:ext>
              </a:extLst>
            </p:cNvPr>
            <p:cNvSpPr/>
            <p:nvPr/>
          </p:nvSpPr>
          <p:spPr>
            <a:xfrm>
              <a:off x="6934202"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44" name="Rectangle 43">
              <a:extLst>
                <a:ext uri="{FF2B5EF4-FFF2-40B4-BE49-F238E27FC236}">
                  <a16:creationId xmlns:a16="http://schemas.microsoft.com/office/drawing/2014/main" id="{6997CBE4-4BD2-43F7-9AF3-8B11058A859A}"/>
                </a:ext>
              </a:extLst>
            </p:cNvPr>
            <p:cNvSpPr/>
            <p:nvPr/>
          </p:nvSpPr>
          <p:spPr>
            <a:xfrm>
              <a:off x="7373239" y="2146300"/>
              <a:ext cx="342900" cy="36707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P</a:t>
              </a:r>
            </a:p>
          </p:txBody>
        </p:sp>
        <p:sp>
          <p:nvSpPr>
            <p:cNvPr id="45" name="Rectangle 44">
              <a:extLst>
                <a:ext uri="{FF2B5EF4-FFF2-40B4-BE49-F238E27FC236}">
                  <a16:creationId xmlns:a16="http://schemas.microsoft.com/office/drawing/2014/main" id="{4E9BE13C-2865-44A4-BB89-AC5C76AE72CD}"/>
                </a:ext>
              </a:extLst>
            </p:cNvPr>
            <p:cNvSpPr/>
            <p:nvPr/>
          </p:nvSpPr>
          <p:spPr>
            <a:xfrm>
              <a:off x="7741539"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46" name="Rectangle 45">
              <a:extLst>
                <a:ext uri="{FF2B5EF4-FFF2-40B4-BE49-F238E27FC236}">
                  <a16:creationId xmlns:a16="http://schemas.microsoft.com/office/drawing/2014/main" id="{71413EAD-4645-4C85-AE42-E902027397EE}"/>
                </a:ext>
              </a:extLst>
            </p:cNvPr>
            <p:cNvSpPr/>
            <p:nvPr/>
          </p:nvSpPr>
          <p:spPr>
            <a:xfrm>
              <a:off x="8109839"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grpSp>
          <p:nvGrpSpPr>
            <p:cNvPr id="52" name="Group 51">
              <a:extLst>
                <a:ext uri="{FF2B5EF4-FFF2-40B4-BE49-F238E27FC236}">
                  <a16:creationId xmlns:a16="http://schemas.microsoft.com/office/drawing/2014/main" id="{2F0BEB64-5B95-4B99-9B11-0F93A19278B5}"/>
                </a:ext>
              </a:extLst>
            </p:cNvPr>
            <p:cNvGrpSpPr/>
            <p:nvPr/>
          </p:nvGrpSpPr>
          <p:grpSpPr>
            <a:xfrm>
              <a:off x="3835400" y="1524000"/>
              <a:ext cx="342900" cy="622300"/>
              <a:chOff x="3835400" y="1524000"/>
              <a:chExt cx="342900" cy="622300"/>
            </a:xfrm>
          </p:grpSpPr>
          <p:sp>
            <p:nvSpPr>
              <p:cNvPr id="47" name="Rectangle 46">
                <a:extLst>
                  <a:ext uri="{FF2B5EF4-FFF2-40B4-BE49-F238E27FC236}">
                    <a16:creationId xmlns:a16="http://schemas.microsoft.com/office/drawing/2014/main" id="{2C84A84D-BD5D-48AB-B4F1-9F570391243C}"/>
                  </a:ext>
                </a:extLst>
              </p:cNvPr>
              <p:cNvSpPr/>
              <p:nvPr/>
            </p:nvSpPr>
            <p:spPr>
              <a:xfrm>
                <a:off x="3835400" y="1524000"/>
                <a:ext cx="342900" cy="367078"/>
              </a:xfrm>
              <a:prstGeom prst="rect">
                <a:avLst/>
              </a:prstGeom>
              <a:solidFill>
                <a:srgbClr val="0099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T</a:t>
                </a:r>
              </a:p>
            </p:txBody>
          </p:sp>
          <p:cxnSp>
            <p:nvCxnSpPr>
              <p:cNvPr id="49" name="Straight Arrow Connector 48">
                <a:extLst>
                  <a:ext uri="{FF2B5EF4-FFF2-40B4-BE49-F238E27FC236}">
                    <a16:creationId xmlns:a16="http://schemas.microsoft.com/office/drawing/2014/main" id="{7AA5B603-0429-422E-A9E4-77AD7B96F51D}"/>
                  </a:ext>
                </a:extLst>
              </p:cNvPr>
              <p:cNvCxnSpPr>
                <a:stCxn id="47" idx="2"/>
                <a:endCxn id="35" idx="0"/>
              </p:cNvCxnSpPr>
              <p:nvPr/>
            </p:nvCxnSpPr>
            <p:spPr>
              <a:xfrm>
                <a:off x="4006850" y="1891078"/>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A71BD3C2-0903-4DE5-93B9-4E233A818A5B}"/>
                  </a:ext>
                </a:extLst>
              </p:cNvPr>
              <p:cNvCxnSpPr/>
              <p:nvPr/>
            </p:nvCxnSpPr>
            <p:spPr>
              <a:xfrm>
                <a:off x="4149725" y="1886681"/>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C93F1E36-96D6-42BF-A34E-034A55F11258}"/>
                  </a:ext>
                </a:extLst>
              </p:cNvPr>
              <p:cNvCxnSpPr/>
              <p:nvPr/>
            </p:nvCxnSpPr>
            <p:spPr>
              <a:xfrm>
                <a:off x="3867150" y="1891078"/>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9849760D-A2A7-4B8F-867F-0088C32ABA1A}"/>
                </a:ext>
              </a:extLst>
            </p:cNvPr>
            <p:cNvGrpSpPr/>
            <p:nvPr/>
          </p:nvGrpSpPr>
          <p:grpSpPr>
            <a:xfrm>
              <a:off x="6199721" y="1519603"/>
              <a:ext cx="342900" cy="622300"/>
              <a:chOff x="3835400" y="1524000"/>
              <a:chExt cx="342900" cy="622300"/>
            </a:xfrm>
          </p:grpSpPr>
          <p:sp>
            <p:nvSpPr>
              <p:cNvPr id="54" name="Rectangle 53">
                <a:extLst>
                  <a:ext uri="{FF2B5EF4-FFF2-40B4-BE49-F238E27FC236}">
                    <a16:creationId xmlns:a16="http://schemas.microsoft.com/office/drawing/2014/main" id="{325A9E9A-CE5F-47DE-BD0E-4F43BD9F01E0}"/>
                  </a:ext>
                </a:extLst>
              </p:cNvPr>
              <p:cNvSpPr/>
              <p:nvPr/>
            </p:nvSpPr>
            <p:spPr>
              <a:xfrm>
                <a:off x="3835400" y="1524000"/>
                <a:ext cx="342900" cy="367078"/>
              </a:xfrm>
              <a:prstGeom prst="rect">
                <a:avLst/>
              </a:prstGeom>
              <a:solidFill>
                <a:srgbClr val="0099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T</a:t>
                </a:r>
              </a:p>
            </p:txBody>
          </p:sp>
          <p:cxnSp>
            <p:nvCxnSpPr>
              <p:cNvPr id="55" name="Straight Arrow Connector 54">
                <a:extLst>
                  <a:ext uri="{FF2B5EF4-FFF2-40B4-BE49-F238E27FC236}">
                    <a16:creationId xmlns:a16="http://schemas.microsoft.com/office/drawing/2014/main" id="{CE026316-74CA-4B40-AD05-8F0D095B4BDF}"/>
                  </a:ext>
                </a:extLst>
              </p:cNvPr>
              <p:cNvCxnSpPr>
                <a:stCxn id="54" idx="2"/>
              </p:cNvCxnSpPr>
              <p:nvPr/>
            </p:nvCxnSpPr>
            <p:spPr>
              <a:xfrm>
                <a:off x="4006850" y="1891078"/>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FEC45B32-17C0-4293-88F5-0E39C835C20A}"/>
                  </a:ext>
                </a:extLst>
              </p:cNvPr>
              <p:cNvCxnSpPr/>
              <p:nvPr/>
            </p:nvCxnSpPr>
            <p:spPr>
              <a:xfrm>
                <a:off x="4149725" y="1886681"/>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0F5A0E2A-9032-4DCA-A4B8-2267DE2133B9}"/>
                  </a:ext>
                </a:extLst>
              </p:cNvPr>
              <p:cNvCxnSpPr/>
              <p:nvPr/>
            </p:nvCxnSpPr>
            <p:spPr>
              <a:xfrm>
                <a:off x="3867150" y="1891078"/>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a16="http://schemas.microsoft.com/office/drawing/2014/main" id="{354320EA-B9E4-41FA-814C-9D8AF663684C}"/>
                </a:ext>
              </a:extLst>
            </p:cNvPr>
            <p:cNvGrpSpPr/>
            <p:nvPr/>
          </p:nvGrpSpPr>
          <p:grpSpPr>
            <a:xfrm>
              <a:off x="3824318" y="2554311"/>
              <a:ext cx="1115982" cy="380356"/>
              <a:chOff x="3824318" y="2554311"/>
              <a:chExt cx="1115982" cy="380356"/>
            </a:xfrm>
          </p:grpSpPr>
          <p:sp>
            <p:nvSpPr>
              <p:cNvPr id="58" name="Left Brace 57">
                <a:extLst>
                  <a:ext uri="{FF2B5EF4-FFF2-40B4-BE49-F238E27FC236}">
                    <a16:creationId xmlns:a16="http://schemas.microsoft.com/office/drawing/2014/main" id="{7A0BAEC5-6307-44F7-AB16-CC93B6396B73}"/>
                  </a:ext>
                </a:extLst>
              </p:cNvPr>
              <p:cNvSpPr/>
              <p:nvPr/>
            </p:nvSpPr>
            <p:spPr>
              <a:xfrm rot="16200000">
                <a:off x="4317114" y="2061515"/>
                <a:ext cx="130390" cy="1115982"/>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DF0CA807-2534-44A6-B0FC-F9339108A756}"/>
                  </a:ext>
                </a:extLst>
              </p:cNvPr>
              <p:cNvSpPr txBox="1"/>
              <p:nvPr/>
            </p:nvSpPr>
            <p:spPr>
              <a:xfrm>
                <a:off x="4168775" y="2688446"/>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1</a:t>
                </a:r>
              </a:p>
            </p:txBody>
          </p:sp>
        </p:grpSp>
        <p:grpSp>
          <p:nvGrpSpPr>
            <p:cNvPr id="61" name="Group 60">
              <a:extLst>
                <a:ext uri="{FF2B5EF4-FFF2-40B4-BE49-F238E27FC236}">
                  <a16:creationId xmlns:a16="http://schemas.microsoft.com/office/drawing/2014/main" id="{1E1C9059-CA72-4C8B-AFB4-582065BC7F95}"/>
                </a:ext>
              </a:extLst>
            </p:cNvPr>
            <p:cNvGrpSpPr/>
            <p:nvPr/>
          </p:nvGrpSpPr>
          <p:grpSpPr>
            <a:xfrm>
              <a:off x="4992720" y="2554311"/>
              <a:ext cx="1115982" cy="380356"/>
              <a:chOff x="3824318" y="2554311"/>
              <a:chExt cx="1115982" cy="380356"/>
            </a:xfrm>
          </p:grpSpPr>
          <p:sp>
            <p:nvSpPr>
              <p:cNvPr id="62" name="Left Brace 61">
                <a:extLst>
                  <a:ext uri="{FF2B5EF4-FFF2-40B4-BE49-F238E27FC236}">
                    <a16:creationId xmlns:a16="http://schemas.microsoft.com/office/drawing/2014/main" id="{FC233A7E-5EC7-4186-81B4-0CE736BB3CBD}"/>
                  </a:ext>
                </a:extLst>
              </p:cNvPr>
              <p:cNvSpPr/>
              <p:nvPr/>
            </p:nvSpPr>
            <p:spPr>
              <a:xfrm rot="16200000">
                <a:off x="4317114" y="2061515"/>
                <a:ext cx="130390" cy="1115982"/>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a:extLst>
                  <a:ext uri="{FF2B5EF4-FFF2-40B4-BE49-F238E27FC236}">
                    <a16:creationId xmlns:a16="http://schemas.microsoft.com/office/drawing/2014/main" id="{B56FFAA8-AA5A-41FE-A749-2DE633E3D7E8}"/>
                  </a:ext>
                </a:extLst>
              </p:cNvPr>
              <p:cNvSpPr txBox="1"/>
              <p:nvPr/>
            </p:nvSpPr>
            <p:spPr>
              <a:xfrm>
                <a:off x="4168775" y="2688446"/>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2</a:t>
                </a:r>
              </a:p>
            </p:txBody>
          </p:sp>
        </p:grpSp>
        <p:grpSp>
          <p:nvGrpSpPr>
            <p:cNvPr id="64" name="Group 63">
              <a:extLst>
                <a:ext uri="{FF2B5EF4-FFF2-40B4-BE49-F238E27FC236}">
                  <a16:creationId xmlns:a16="http://schemas.microsoft.com/office/drawing/2014/main" id="{757E0C04-1A9E-4482-8A87-A8B421543454}"/>
                </a:ext>
              </a:extLst>
            </p:cNvPr>
            <p:cNvGrpSpPr/>
            <p:nvPr/>
          </p:nvGrpSpPr>
          <p:grpSpPr>
            <a:xfrm>
              <a:off x="6161120" y="2554311"/>
              <a:ext cx="1115982" cy="380356"/>
              <a:chOff x="3824318" y="2554311"/>
              <a:chExt cx="1115982" cy="380356"/>
            </a:xfrm>
          </p:grpSpPr>
          <p:sp>
            <p:nvSpPr>
              <p:cNvPr id="65" name="Left Brace 64">
                <a:extLst>
                  <a:ext uri="{FF2B5EF4-FFF2-40B4-BE49-F238E27FC236}">
                    <a16:creationId xmlns:a16="http://schemas.microsoft.com/office/drawing/2014/main" id="{D8F959BC-D950-4176-8416-ED99D6F34E92}"/>
                  </a:ext>
                </a:extLst>
              </p:cNvPr>
              <p:cNvSpPr/>
              <p:nvPr/>
            </p:nvSpPr>
            <p:spPr>
              <a:xfrm rot="16200000">
                <a:off x="4317114" y="2061515"/>
                <a:ext cx="130390" cy="1115982"/>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TextBox 65">
                <a:extLst>
                  <a:ext uri="{FF2B5EF4-FFF2-40B4-BE49-F238E27FC236}">
                    <a16:creationId xmlns:a16="http://schemas.microsoft.com/office/drawing/2014/main" id="{7CFF2ED4-FA5A-4082-8A78-256A94292085}"/>
                  </a:ext>
                </a:extLst>
              </p:cNvPr>
              <p:cNvSpPr txBox="1"/>
              <p:nvPr/>
            </p:nvSpPr>
            <p:spPr>
              <a:xfrm>
                <a:off x="4168775" y="2688446"/>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3</a:t>
                </a:r>
              </a:p>
            </p:txBody>
          </p:sp>
        </p:grpSp>
        <p:grpSp>
          <p:nvGrpSpPr>
            <p:cNvPr id="67" name="Group 66">
              <a:extLst>
                <a:ext uri="{FF2B5EF4-FFF2-40B4-BE49-F238E27FC236}">
                  <a16:creationId xmlns:a16="http://schemas.microsoft.com/office/drawing/2014/main" id="{EC56293D-4065-4AD1-9EDB-E15CB55ACFB6}"/>
                </a:ext>
              </a:extLst>
            </p:cNvPr>
            <p:cNvGrpSpPr/>
            <p:nvPr/>
          </p:nvGrpSpPr>
          <p:grpSpPr>
            <a:xfrm>
              <a:off x="7336757" y="2554311"/>
              <a:ext cx="1115982" cy="380356"/>
              <a:chOff x="3824318" y="2554311"/>
              <a:chExt cx="1115982" cy="380356"/>
            </a:xfrm>
          </p:grpSpPr>
          <p:sp>
            <p:nvSpPr>
              <p:cNvPr id="68" name="Left Brace 67">
                <a:extLst>
                  <a:ext uri="{FF2B5EF4-FFF2-40B4-BE49-F238E27FC236}">
                    <a16:creationId xmlns:a16="http://schemas.microsoft.com/office/drawing/2014/main" id="{D9108D8E-1450-45AD-8F39-436788262576}"/>
                  </a:ext>
                </a:extLst>
              </p:cNvPr>
              <p:cNvSpPr/>
              <p:nvPr/>
            </p:nvSpPr>
            <p:spPr>
              <a:xfrm rot="16200000">
                <a:off x="4317114" y="2061515"/>
                <a:ext cx="130390" cy="1115982"/>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TextBox 68">
                <a:extLst>
                  <a:ext uri="{FF2B5EF4-FFF2-40B4-BE49-F238E27FC236}">
                    <a16:creationId xmlns:a16="http://schemas.microsoft.com/office/drawing/2014/main" id="{049CBC85-BDF1-4EFF-928C-77470681ABC3}"/>
                  </a:ext>
                </a:extLst>
              </p:cNvPr>
              <p:cNvSpPr txBox="1"/>
              <p:nvPr/>
            </p:nvSpPr>
            <p:spPr>
              <a:xfrm>
                <a:off x="4168775" y="2688446"/>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4</a:t>
                </a:r>
              </a:p>
            </p:txBody>
          </p:sp>
        </p:grpSp>
        <p:sp>
          <p:nvSpPr>
            <p:cNvPr id="70" name="TextBox 69">
              <a:extLst>
                <a:ext uri="{FF2B5EF4-FFF2-40B4-BE49-F238E27FC236}">
                  <a16:creationId xmlns:a16="http://schemas.microsoft.com/office/drawing/2014/main" id="{98672F76-8B96-43B0-A639-5AF52773BCD8}"/>
                </a:ext>
              </a:extLst>
            </p:cNvPr>
            <p:cNvSpPr txBox="1"/>
            <p:nvPr/>
          </p:nvSpPr>
          <p:spPr>
            <a:xfrm>
              <a:off x="8548876" y="2183867"/>
              <a:ext cx="278923" cy="584775"/>
            </a:xfrm>
            <a:prstGeom prst="rect">
              <a:avLst/>
            </a:prstGeom>
            <a:noFill/>
          </p:spPr>
          <p:txBody>
            <a:bodyPr wrap="none" lIns="0" rIns="0" rtlCol="0">
              <a:spAutoFit/>
            </a:bodyPr>
            <a:lstStyle/>
            <a:p>
              <a:r>
                <a:rPr lang="en-US" sz="3200" dirty="0">
                  <a:solidFill>
                    <a:schemeClr val="tx1">
                      <a:lumMod val="65000"/>
                      <a:lumOff val="35000"/>
                    </a:schemeClr>
                  </a:solidFill>
                  <a:latin typeface="Calibri Light"/>
                  <a:cs typeface="Calibri Light"/>
                </a:rPr>
                <a:t>…</a:t>
              </a:r>
            </a:p>
          </p:txBody>
        </p:sp>
      </p:grpSp>
      <p:grpSp>
        <p:nvGrpSpPr>
          <p:cNvPr id="72" name="Group 71">
            <a:extLst>
              <a:ext uri="{FF2B5EF4-FFF2-40B4-BE49-F238E27FC236}">
                <a16:creationId xmlns:a16="http://schemas.microsoft.com/office/drawing/2014/main" id="{792DC74D-03E5-4F50-8A3A-0E57113781B4}"/>
              </a:ext>
            </a:extLst>
          </p:cNvPr>
          <p:cNvGrpSpPr/>
          <p:nvPr/>
        </p:nvGrpSpPr>
        <p:grpSpPr>
          <a:xfrm>
            <a:off x="3203224" y="3496248"/>
            <a:ext cx="5003481" cy="1415064"/>
            <a:chOff x="3824318" y="1519603"/>
            <a:chExt cx="5003481" cy="1415064"/>
          </a:xfrm>
        </p:grpSpPr>
        <p:sp>
          <p:nvSpPr>
            <p:cNvPr id="73" name="Rectangle 72">
              <a:extLst>
                <a:ext uri="{FF2B5EF4-FFF2-40B4-BE49-F238E27FC236}">
                  <a16:creationId xmlns:a16="http://schemas.microsoft.com/office/drawing/2014/main" id="{826E035E-9C61-4E85-96E4-ABB88570B6EC}"/>
                </a:ext>
              </a:extLst>
            </p:cNvPr>
            <p:cNvSpPr/>
            <p:nvPr/>
          </p:nvSpPr>
          <p:spPr>
            <a:xfrm>
              <a:off x="3835400" y="2146300"/>
              <a:ext cx="342900" cy="36707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P</a:t>
              </a:r>
            </a:p>
          </p:txBody>
        </p:sp>
        <p:sp>
          <p:nvSpPr>
            <p:cNvPr id="74" name="Rectangle 73">
              <a:extLst>
                <a:ext uri="{FF2B5EF4-FFF2-40B4-BE49-F238E27FC236}">
                  <a16:creationId xmlns:a16="http://schemas.microsoft.com/office/drawing/2014/main" id="{E59F1EF3-5A82-4EB2-9874-E7CB6BE848D2}"/>
                </a:ext>
              </a:extLst>
            </p:cNvPr>
            <p:cNvSpPr/>
            <p:nvPr/>
          </p:nvSpPr>
          <p:spPr>
            <a:xfrm>
              <a:off x="4203700"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75" name="Rectangle 74">
              <a:extLst>
                <a:ext uri="{FF2B5EF4-FFF2-40B4-BE49-F238E27FC236}">
                  <a16:creationId xmlns:a16="http://schemas.microsoft.com/office/drawing/2014/main" id="{4932B00B-83D4-4623-96E5-7E6BD6333078}"/>
                </a:ext>
              </a:extLst>
            </p:cNvPr>
            <p:cNvSpPr/>
            <p:nvPr/>
          </p:nvSpPr>
          <p:spPr>
            <a:xfrm>
              <a:off x="4572000"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76" name="Rectangle 75">
              <a:extLst>
                <a:ext uri="{FF2B5EF4-FFF2-40B4-BE49-F238E27FC236}">
                  <a16:creationId xmlns:a16="http://schemas.microsoft.com/office/drawing/2014/main" id="{EBCEE552-A0E9-4C64-B987-73C9ABE58A3C}"/>
                </a:ext>
              </a:extLst>
            </p:cNvPr>
            <p:cNvSpPr/>
            <p:nvPr/>
          </p:nvSpPr>
          <p:spPr>
            <a:xfrm>
              <a:off x="5010961" y="2146300"/>
              <a:ext cx="342900" cy="36707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P</a:t>
              </a:r>
            </a:p>
          </p:txBody>
        </p:sp>
        <p:sp>
          <p:nvSpPr>
            <p:cNvPr id="77" name="Rectangle 76">
              <a:extLst>
                <a:ext uri="{FF2B5EF4-FFF2-40B4-BE49-F238E27FC236}">
                  <a16:creationId xmlns:a16="http://schemas.microsoft.com/office/drawing/2014/main" id="{F12384B5-6D5B-499B-A927-7CC05360D434}"/>
                </a:ext>
              </a:extLst>
            </p:cNvPr>
            <p:cNvSpPr/>
            <p:nvPr/>
          </p:nvSpPr>
          <p:spPr>
            <a:xfrm>
              <a:off x="5379261"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78" name="Rectangle 77">
              <a:extLst>
                <a:ext uri="{FF2B5EF4-FFF2-40B4-BE49-F238E27FC236}">
                  <a16:creationId xmlns:a16="http://schemas.microsoft.com/office/drawing/2014/main" id="{FDDF3826-680A-4E4F-8DE5-B4A087B05823}"/>
                </a:ext>
              </a:extLst>
            </p:cNvPr>
            <p:cNvSpPr/>
            <p:nvPr/>
          </p:nvSpPr>
          <p:spPr>
            <a:xfrm>
              <a:off x="5747561"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79" name="Rectangle 78">
              <a:extLst>
                <a:ext uri="{FF2B5EF4-FFF2-40B4-BE49-F238E27FC236}">
                  <a16:creationId xmlns:a16="http://schemas.microsoft.com/office/drawing/2014/main" id="{85A65AC8-925E-445C-A1C0-3456E0A455EF}"/>
                </a:ext>
              </a:extLst>
            </p:cNvPr>
            <p:cNvSpPr/>
            <p:nvPr/>
          </p:nvSpPr>
          <p:spPr>
            <a:xfrm>
              <a:off x="6197602" y="2146300"/>
              <a:ext cx="342900" cy="36707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P</a:t>
              </a:r>
            </a:p>
          </p:txBody>
        </p:sp>
        <p:sp>
          <p:nvSpPr>
            <p:cNvPr id="80" name="Rectangle 79">
              <a:extLst>
                <a:ext uri="{FF2B5EF4-FFF2-40B4-BE49-F238E27FC236}">
                  <a16:creationId xmlns:a16="http://schemas.microsoft.com/office/drawing/2014/main" id="{4370BF42-5A4D-407A-A28E-454B8AD31B75}"/>
                </a:ext>
              </a:extLst>
            </p:cNvPr>
            <p:cNvSpPr/>
            <p:nvPr/>
          </p:nvSpPr>
          <p:spPr>
            <a:xfrm>
              <a:off x="6565902"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81" name="Rectangle 80">
              <a:extLst>
                <a:ext uri="{FF2B5EF4-FFF2-40B4-BE49-F238E27FC236}">
                  <a16:creationId xmlns:a16="http://schemas.microsoft.com/office/drawing/2014/main" id="{CD2E0A9D-D849-4C80-917A-225B52AA6C01}"/>
                </a:ext>
              </a:extLst>
            </p:cNvPr>
            <p:cNvSpPr/>
            <p:nvPr/>
          </p:nvSpPr>
          <p:spPr>
            <a:xfrm>
              <a:off x="6934202"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82" name="Rectangle 81">
              <a:extLst>
                <a:ext uri="{FF2B5EF4-FFF2-40B4-BE49-F238E27FC236}">
                  <a16:creationId xmlns:a16="http://schemas.microsoft.com/office/drawing/2014/main" id="{862A51D9-7191-4A27-BDB0-624605D8388C}"/>
                </a:ext>
              </a:extLst>
            </p:cNvPr>
            <p:cNvSpPr/>
            <p:nvPr/>
          </p:nvSpPr>
          <p:spPr>
            <a:xfrm>
              <a:off x="7373239" y="2146300"/>
              <a:ext cx="342900" cy="36707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P</a:t>
              </a:r>
            </a:p>
          </p:txBody>
        </p:sp>
        <p:sp>
          <p:nvSpPr>
            <p:cNvPr id="83" name="Rectangle 82">
              <a:extLst>
                <a:ext uri="{FF2B5EF4-FFF2-40B4-BE49-F238E27FC236}">
                  <a16:creationId xmlns:a16="http://schemas.microsoft.com/office/drawing/2014/main" id="{16B01C59-14AC-4DEA-B13D-DFCECAD7B084}"/>
                </a:ext>
              </a:extLst>
            </p:cNvPr>
            <p:cNvSpPr/>
            <p:nvPr/>
          </p:nvSpPr>
          <p:spPr>
            <a:xfrm>
              <a:off x="7741539"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84" name="Rectangle 83">
              <a:extLst>
                <a:ext uri="{FF2B5EF4-FFF2-40B4-BE49-F238E27FC236}">
                  <a16:creationId xmlns:a16="http://schemas.microsoft.com/office/drawing/2014/main" id="{45084311-9E86-4E94-AF1C-A2CAF7146B9C}"/>
                </a:ext>
              </a:extLst>
            </p:cNvPr>
            <p:cNvSpPr/>
            <p:nvPr/>
          </p:nvSpPr>
          <p:spPr>
            <a:xfrm>
              <a:off x="8109839" y="2146300"/>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grpSp>
          <p:nvGrpSpPr>
            <p:cNvPr id="85" name="Group 84">
              <a:extLst>
                <a:ext uri="{FF2B5EF4-FFF2-40B4-BE49-F238E27FC236}">
                  <a16:creationId xmlns:a16="http://schemas.microsoft.com/office/drawing/2014/main" id="{FE39C450-E255-40A5-8EB7-39565B43BAFF}"/>
                </a:ext>
              </a:extLst>
            </p:cNvPr>
            <p:cNvGrpSpPr/>
            <p:nvPr/>
          </p:nvGrpSpPr>
          <p:grpSpPr>
            <a:xfrm>
              <a:off x="3835400" y="1524000"/>
              <a:ext cx="342900" cy="622300"/>
              <a:chOff x="3835400" y="1524000"/>
              <a:chExt cx="342900" cy="622300"/>
            </a:xfrm>
          </p:grpSpPr>
          <p:sp>
            <p:nvSpPr>
              <p:cNvPr id="104" name="Rectangle 103">
                <a:extLst>
                  <a:ext uri="{FF2B5EF4-FFF2-40B4-BE49-F238E27FC236}">
                    <a16:creationId xmlns:a16="http://schemas.microsoft.com/office/drawing/2014/main" id="{0447A203-3F6E-4270-9AA0-7756FAD33A31}"/>
                  </a:ext>
                </a:extLst>
              </p:cNvPr>
              <p:cNvSpPr/>
              <p:nvPr/>
            </p:nvSpPr>
            <p:spPr>
              <a:xfrm>
                <a:off x="3835400" y="1524000"/>
                <a:ext cx="342900" cy="367078"/>
              </a:xfrm>
              <a:prstGeom prst="rect">
                <a:avLst/>
              </a:prstGeom>
              <a:solidFill>
                <a:srgbClr val="0099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T</a:t>
                </a:r>
              </a:p>
            </p:txBody>
          </p:sp>
          <p:cxnSp>
            <p:nvCxnSpPr>
              <p:cNvPr id="105" name="Straight Arrow Connector 104">
                <a:extLst>
                  <a:ext uri="{FF2B5EF4-FFF2-40B4-BE49-F238E27FC236}">
                    <a16:creationId xmlns:a16="http://schemas.microsoft.com/office/drawing/2014/main" id="{D3F36AFB-F6E0-4B87-8F24-2B07FB117981}"/>
                  </a:ext>
                </a:extLst>
              </p:cNvPr>
              <p:cNvCxnSpPr>
                <a:stCxn id="104" idx="2"/>
                <a:endCxn id="73" idx="0"/>
              </p:cNvCxnSpPr>
              <p:nvPr/>
            </p:nvCxnSpPr>
            <p:spPr>
              <a:xfrm>
                <a:off x="4006850" y="1891078"/>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F6332D26-685C-4D90-AE73-7EE3B3A09240}"/>
                  </a:ext>
                </a:extLst>
              </p:cNvPr>
              <p:cNvCxnSpPr/>
              <p:nvPr/>
            </p:nvCxnSpPr>
            <p:spPr>
              <a:xfrm>
                <a:off x="4149725" y="1886681"/>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93DA33B5-BF00-4128-A58F-8ECFD35EF39C}"/>
                  </a:ext>
                </a:extLst>
              </p:cNvPr>
              <p:cNvCxnSpPr/>
              <p:nvPr/>
            </p:nvCxnSpPr>
            <p:spPr>
              <a:xfrm>
                <a:off x="3867150" y="1891078"/>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97D4FEC0-F8D1-4E0C-A80F-730614190BAD}"/>
                </a:ext>
              </a:extLst>
            </p:cNvPr>
            <p:cNvGrpSpPr/>
            <p:nvPr/>
          </p:nvGrpSpPr>
          <p:grpSpPr>
            <a:xfrm>
              <a:off x="6199721" y="1519603"/>
              <a:ext cx="342900" cy="622300"/>
              <a:chOff x="3835400" y="1524000"/>
              <a:chExt cx="342900" cy="622300"/>
            </a:xfrm>
          </p:grpSpPr>
          <p:sp>
            <p:nvSpPr>
              <p:cNvPr id="100" name="Rectangle 99">
                <a:extLst>
                  <a:ext uri="{FF2B5EF4-FFF2-40B4-BE49-F238E27FC236}">
                    <a16:creationId xmlns:a16="http://schemas.microsoft.com/office/drawing/2014/main" id="{089D73CC-BA09-45E7-BCFC-D3FD47B7829A}"/>
                  </a:ext>
                </a:extLst>
              </p:cNvPr>
              <p:cNvSpPr/>
              <p:nvPr/>
            </p:nvSpPr>
            <p:spPr>
              <a:xfrm>
                <a:off x="3835400" y="1524000"/>
                <a:ext cx="342900" cy="367078"/>
              </a:xfrm>
              <a:prstGeom prst="rect">
                <a:avLst/>
              </a:prstGeom>
              <a:solidFill>
                <a:srgbClr val="0099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T</a:t>
                </a:r>
              </a:p>
            </p:txBody>
          </p:sp>
          <p:cxnSp>
            <p:nvCxnSpPr>
              <p:cNvPr id="101" name="Straight Arrow Connector 100">
                <a:extLst>
                  <a:ext uri="{FF2B5EF4-FFF2-40B4-BE49-F238E27FC236}">
                    <a16:creationId xmlns:a16="http://schemas.microsoft.com/office/drawing/2014/main" id="{9A01C9AB-F9AF-4121-8BA4-B18E6486BF73}"/>
                  </a:ext>
                </a:extLst>
              </p:cNvPr>
              <p:cNvCxnSpPr>
                <a:stCxn id="100" idx="2"/>
              </p:cNvCxnSpPr>
              <p:nvPr/>
            </p:nvCxnSpPr>
            <p:spPr>
              <a:xfrm>
                <a:off x="4006850" y="1891078"/>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E809D723-6ED1-49DD-A1BA-A3CFD1B84741}"/>
                  </a:ext>
                </a:extLst>
              </p:cNvPr>
              <p:cNvCxnSpPr/>
              <p:nvPr/>
            </p:nvCxnSpPr>
            <p:spPr>
              <a:xfrm>
                <a:off x="4149725" y="1886681"/>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CFF5A131-69D6-4C7D-8B4E-B41C7F9A2675}"/>
                  </a:ext>
                </a:extLst>
              </p:cNvPr>
              <p:cNvCxnSpPr/>
              <p:nvPr/>
            </p:nvCxnSpPr>
            <p:spPr>
              <a:xfrm>
                <a:off x="3867150" y="1891078"/>
                <a:ext cx="0" cy="255222"/>
              </a:xfrm>
              <a:prstGeom prst="straightConnector1">
                <a:avLst/>
              </a:prstGeom>
              <a:ln>
                <a:solidFill>
                  <a:srgbClr val="0099E5"/>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392DF6AF-570A-43F6-B12C-44A609FC3368}"/>
                </a:ext>
              </a:extLst>
            </p:cNvPr>
            <p:cNvGrpSpPr/>
            <p:nvPr/>
          </p:nvGrpSpPr>
          <p:grpSpPr>
            <a:xfrm>
              <a:off x="3824318" y="2554311"/>
              <a:ext cx="1115982" cy="380356"/>
              <a:chOff x="3824318" y="2554311"/>
              <a:chExt cx="1115982" cy="380356"/>
            </a:xfrm>
          </p:grpSpPr>
          <p:sp>
            <p:nvSpPr>
              <p:cNvPr id="98" name="Left Brace 97">
                <a:extLst>
                  <a:ext uri="{FF2B5EF4-FFF2-40B4-BE49-F238E27FC236}">
                    <a16:creationId xmlns:a16="http://schemas.microsoft.com/office/drawing/2014/main" id="{F8112E7A-F7D0-4FEB-874F-435ED567C349}"/>
                  </a:ext>
                </a:extLst>
              </p:cNvPr>
              <p:cNvSpPr/>
              <p:nvPr/>
            </p:nvSpPr>
            <p:spPr>
              <a:xfrm rot="16200000">
                <a:off x="4317114" y="2061515"/>
                <a:ext cx="130390" cy="1115982"/>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TextBox 98">
                <a:extLst>
                  <a:ext uri="{FF2B5EF4-FFF2-40B4-BE49-F238E27FC236}">
                    <a16:creationId xmlns:a16="http://schemas.microsoft.com/office/drawing/2014/main" id="{A6564DF3-3886-4517-90A8-076D63585F4F}"/>
                  </a:ext>
                </a:extLst>
              </p:cNvPr>
              <p:cNvSpPr txBox="1"/>
              <p:nvPr/>
            </p:nvSpPr>
            <p:spPr>
              <a:xfrm>
                <a:off x="4168775" y="2688446"/>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1</a:t>
                </a:r>
              </a:p>
            </p:txBody>
          </p:sp>
        </p:grpSp>
        <p:grpSp>
          <p:nvGrpSpPr>
            <p:cNvPr id="88" name="Group 87">
              <a:extLst>
                <a:ext uri="{FF2B5EF4-FFF2-40B4-BE49-F238E27FC236}">
                  <a16:creationId xmlns:a16="http://schemas.microsoft.com/office/drawing/2014/main" id="{6C2CAFEB-C5BA-4F90-83BB-86F33D13D3F3}"/>
                </a:ext>
              </a:extLst>
            </p:cNvPr>
            <p:cNvGrpSpPr/>
            <p:nvPr/>
          </p:nvGrpSpPr>
          <p:grpSpPr>
            <a:xfrm>
              <a:off x="4992720" y="2554311"/>
              <a:ext cx="1115982" cy="380356"/>
              <a:chOff x="3824318" y="2554311"/>
              <a:chExt cx="1115982" cy="380356"/>
            </a:xfrm>
          </p:grpSpPr>
          <p:sp>
            <p:nvSpPr>
              <p:cNvPr id="96" name="Left Brace 95">
                <a:extLst>
                  <a:ext uri="{FF2B5EF4-FFF2-40B4-BE49-F238E27FC236}">
                    <a16:creationId xmlns:a16="http://schemas.microsoft.com/office/drawing/2014/main" id="{9CD5B99A-E214-4996-86A0-D22AD3422799}"/>
                  </a:ext>
                </a:extLst>
              </p:cNvPr>
              <p:cNvSpPr/>
              <p:nvPr/>
            </p:nvSpPr>
            <p:spPr>
              <a:xfrm rot="16200000">
                <a:off x="4317114" y="2061515"/>
                <a:ext cx="130390" cy="1115982"/>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TextBox 96">
                <a:extLst>
                  <a:ext uri="{FF2B5EF4-FFF2-40B4-BE49-F238E27FC236}">
                    <a16:creationId xmlns:a16="http://schemas.microsoft.com/office/drawing/2014/main" id="{76023812-04D9-46FF-A436-0383E29A430F}"/>
                  </a:ext>
                </a:extLst>
              </p:cNvPr>
              <p:cNvSpPr txBox="1"/>
              <p:nvPr/>
            </p:nvSpPr>
            <p:spPr>
              <a:xfrm>
                <a:off x="4168775" y="2688446"/>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2</a:t>
                </a:r>
              </a:p>
            </p:txBody>
          </p:sp>
        </p:grpSp>
        <p:grpSp>
          <p:nvGrpSpPr>
            <p:cNvPr id="89" name="Group 88">
              <a:extLst>
                <a:ext uri="{FF2B5EF4-FFF2-40B4-BE49-F238E27FC236}">
                  <a16:creationId xmlns:a16="http://schemas.microsoft.com/office/drawing/2014/main" id="{38B1006A-656F-479D-9758-2DAD99AF16A5}"/>
                </a:ext>
              </a:extLst>
            </p:cNvPr>
            <p:cNvGrpSpPr/>
            <p:nvPr/>
          </p:nvGrpSpPr>
          <p:grpSpPr>
            <a:xfrm>
              <a:off x="6161120" y="2554311"/>
              <a:ext cx="1115982" cy="380356"/>
              <a:chOff x="3824318" y="2554311"/>
              <a:chExt cx="1115982" cy="380356"/>
            </a:xfrm>
          </p:grpSpPr>
          <p:sp>
            <p:nvSpPr>
              <p:cNvPr id="94" name="Left Brace 93">
                <a:extLst>
                  <a:ext uri="{FF2B5EF4-FFF2-40B4-BE49-F238E27FC236}">
                    <a16:creationId xmlns:a16="http://schemas.microsoft.com/office/drawing/2014/main" id="{2A05304F-71CD-467E-93BA-5D2489E58647}"/>
                  </a:ext>
                </a:extLst>
              </p:cNvPr>
              <p:cNvSpPr/>
              <p:nvPr/>
            </p:nvSpPr>
            <p:spPr>
              <a:xfrm rot="16200000">
                <a:off x="4317114" y="2061515"/>
                <a:ext cx="130390" cy="1115982"/>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id="{75E2D9BF-D15A-43B7-A499-DD88398C3AA2}"/>
                  </a:ext>
                </a:extLst>
              </p:cNvPr>
              <p:cNvSpPr txBox="1"/>
              <p:nvPr/>
            </p:nvSpPr>
            <p:spPr>
              <a:xfrm>
                <a:off x="4168775" y="2688446"/>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3</a:t>
                </a:r>
              </a:p>
            </p:txBody>
          </p:sp>
        </p:grpSp>
        <p:grpSp>
          <p:nvGrpSpPr>
            <p:cNvPr id="90" name="Group 89">
              <a:extLst>
                <a:ext uri="{FF2B5EF4-FFF2-40B4-BE49-F238E27FC236}">
                  <a16:creationId xmlns:a16="http://schemas.microsoft.com/office/drawing/2014/main" id="{429733F1-5411-444D-AE75-445E625AAF1D}"/>
                </a:ext>
              </a:extLst>
            </p:cNvPr>
            <p:cNvGrpSpPr/>
            <p:nvPr/>
          </p:nvGrpSpPr>
          <p:grpSpPr>
            <a:xfrm>
              <a:off x="7336757" y="2554311"/>
              <a:ext cx="1115982" cy="380356"/>
              <a:chOff x="3824318" y="2554311"/>
              <a:chExt cx="1115982" cy="380356"/>
            </a:xfrm>
          </p:grpSpPr>
          <p:sp>
            <p:nvSpPr>
              <p:cNvPr id="92" name="Left Brace 91">
                <a:extLst>
                  <a:ext uri="{FF2B5EF4-FFF2-40B4-BE49-F238E27FC236}">
                    <a16:creationId xmlns:a16="http://schemas.microsoft.com/office/drawing/2014/main" id="{9EB19749-80C1-40FB-9C07-673385BFA567}"/>
                  </a:ext>
                </a:extLst>
              </p:cNvPr>
              <p:cNvSpPr/>
              <p:nvPr/>
            </p:nvSpPr>
            <p:spPr>
              <a:xfrm rot="16200000">
                <a:off x="4317114" y="2061515"/>
                <a:ext cx="130390" cy="1115982"/>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TextBox 92">
                <a:extLst>
                  <a:ext uri="{FF2B5EF4-FFF2-40B4-BE49-F238E27FC236}">
                    <a16:creationId xmlns:a16="http://schemas.microsoft.com/office/drawing/2014/main" id="{BA361AB6-6AC9-4F75-80B3-452D960B280A}"/>
                  </a:ext>
                </a:extLst>
              </p:cNvPr>
              <p:cNvSpPr txBox="1"/>
              <p:nvPr/>
            </p:nvSpPr>
            <p:spPr>
              <a:xfrm>
                <a:off x="4168775" y="2688446"/>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4</a:t>
                </a:r>
              </a:p>
            </p:txBody>
          </p:sp>
        </p:grpSp>
        <p:sp>
          <p:nvSpPr>
            <p:cNvPr id="91" name="TextBox 90">
              <a:extLst>
                <a:ext uri="{FF2B5EF4-FFF2-40B4-BE49-F238E27FC236}">
                  <a16:creationId xmlns:a16="http://schemas.microsoft.com/office/drawing/2014/main" id="{5819669E-9B8B-46D8-89CE-C39D3978A1EB}"/>
                </a:ext>
              </a:extLst>
            </p:cNvPr>
            <p:cNvSpPr txBox="1"/>
            <p:nvPr/>
          </p:nvSpPr>
          <p:spPr>
            <a:xfrm>
              <a:off x="8548876" y="2183867"/>
              <a:ext cx="278923" cy="584775"/>
            </a:xfrm>
            <a:prstGeom prst="rect">
              <a:avLst/>
            </a:prstGeom>
            <a:noFill/>
          </p:spPr>
          <p:txBody>
            <a:bodyPr wrap="none" lIns="0" rIns="0" rtlCol="0">
              <a:spAutoFit/>
            </a:bodyPr>
            <a:lstStyle/>
            <a:p>
              <a:r>
                <a:rPr lang="en-US" sz="3200" dirty="0">
                  <a:solidFill>
                    <a:schemeClr val="tx1">
                      <a:lumMod val="65000"/>
                      <a:lumOff val="35000"/>
                    </a:schemeClr>
                  </a:solidFill>
                  <a:latin typeface="Calibri Light"/>
                  <a:cs typeface="Calibri Light"/>
                </a:rPr>
                <a:t>…</a:t>
              </a:r>
            </a:p>
          </p:txBody>
        </p:sp>
      </p:grpSp>
      <p:sp>
        <p:nvSpPr>
          <p:cNvPr id="108" name="Rectangle 107">
            <a:extLst>
              <a:ext uri="{FF2B5EF4-FFF2-40B4-BE49-F238E27FC236}">
                <a16:creationId xmlns:a16="http://schemas.microsoft.com/office/drawing/2014/main" id="{43C2ED0B-E1D4-41C0-AEC9-32FAE5813340}"/>
              </a:ext>
            </a:extLst>
          </p:cNvPr>
          <p:cNvSpPr/>
          <p:nvPr/>
        </p:nvSpPr>
        <p:spPr>
          <a:xfrm>
            <a:off x="3204781" y="4993318"/>
            <a:ext cx="342900" cy="36707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N</a:t>
            </a:r>
          </a:p>
        </p:txBody>
      </p:sp>
      <p:sp>
        <p:nvSpPr>
          <p:cNvPr id="109" name="Rectangle 108">
            <a:extLst>
              <a:ext uri="{FF2B5EF4-FFF2-40B4-BE49-F238E27FC236}">
                <a16:creationId xmlns:a16="http://schemas.microsoft.com/office/drawing/2014/main" id="{B750FEC3-4A87-478B-872A-8917A2D4DCB5}"/>
              </a:ext>
            </a:extLst>
          </p:cNvPr>
          <p:cNvSpPr/>
          <p:nvPr/>
        </p:nvSpPr>
        <p:spPr>
          <a:xfrm>
            <a:off x="3568168" y="4993318"/>
            <a:ext cx="342900" cy="36707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N</a:t>
            </a:r>
          </a:p>
        </p:txBody>
      </p:sp>
      <p:sp>
        <p:nvSpPr>
          <p:cNvPr id="110" name="Rectangle 109">
            <a:extLst>
              <a:ext uri="{FF2B5EF4-FFF2-40B4-BE49-F238E27FC236}">
                <a16:creationId xmlns:a16="http://schemas.microsoft.com/office/drawing/2014/main" id="{0CDA0853-7B4A-4D89-9A9F-DC0827728CF6}"/>
              </a:ext>
            </a:extLst>
          </p:cNvPr>
          <p:cNvSpPr/>
          <p:nvPr/>
        </p:nvSpPr>
        <p:spPr>
          <a:xfrm>
            <a:off x="3933437" y="4993318"/>
            <a:ext cx="342900" cy="36707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N</a:t>
            </a:r>
          </a:p>
        </p:txBody>
      </p:sp>
      <p:sp>
        <p:nvSpPr>
          <p:cNvPr id="111" name="Rectangle 110">
            <a:extLst>
              <a:ext uri="{FF2B5EF4-FFF2-40B4-BE49-F238E27FC236}">
                <a16:creationId xmlns:a16="http://schemas.microsoft.com/office/drawing/2014/main" id="{7E4ACD36-F02B-4E5F-A30D-D95AD7DB73A6}"/>
              </a:ext>
            </a:extLst>
          </p:cNvPr>
          <p:cNvSpPr/>
          <p:nvPr/>
        </p:nvSpPr>
        <p:spPr>
          <a:xfrm>
            <a:off x="4297825" y="4993318"/>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112" name="Rectangle 111">
            <a:extLst>
              <a:ext uri="{FF2B5EF4-FFF2-40B4-BE49-F238E27FC236}">
                <a16:creationId xmlns:a16="http://schemas.microsoft.com/office/drawing/2014/main" id="{CAE6E6DF-8E56-4DE6-83BE-DFD63A151758}"/>
              </a:ext>
            </a:extLst>
          </p:cNvPr>
          <p:cNvSpPr/>
          <p:nvPr/>
        </p:nvSpPr>
        <p:spPr>
          <a:xfrm>
            <a:off x="4804312" y="4993318"/>
            <a:ext cx="342900" cy="36707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N</a:t>
            </a:r>
          </a:p>
        </p:txBody>
      </p:sp>
      <p:sp>
        <p:nvSpPr>
          <p:cNvPr id="113" name="Rectangle 112">
            <a:extLst>
              <a:ext uri="{FF2B5EF4-FFF2-40B4-BE49-F238E27FC236}">
                <a16:creationId xmlns:a16="http://schemas.microsoft.com/office/drawing/2014/main" id="{DE0BF7B0-1B9B-4503-83E1-E64CDD787259}"/>
              </a:ext>
            </a:extLst>
          </p:cNvPr>
          <p:cNvSpPr/>
          <p:nvPr/>
        </p:nvSpPr>
        <p:spPr>
          <a:xfrm>
            <a:off x="5167699" y="4993318"/>
            <a:ext cx="342900" cy="36707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N</a:t>
            </a:r>
          </a:p>
        </p:txBody>
      </p:sp>
      <p:sp>
        <p:nvSpPr>
          <p:cNvPr id="114" name="Rectangle 113">
            <a:extLst>
              <a:ext uri="{FF2B5EF4-FFF2-40B4-BE49-F238E27FC236}">
                <a16:creationId xmlns:a16="http://schemas.microsoft.com/office/drawing/2014/main" id="{DA83081D-68B6-4C19-B7A7-E8F8BD0FD987}"/>
              </a:ext>
            </a:extLst>
          </p:cNvPr>
          <p:cNvSpPr/>
          <p:nvPr/>
        </p:nvSpPr>
        <p:spPr>
          <a:xfrm>
            <a:off x="5532968" y="4993318"/>
            <a:ext cx="342900" cy="36707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N</a:t>
            </a:r>
          </a:p>
        </p:txBody>
      </p:sp>
      <p:sp>
        <p:nvSpPr>
          <p:cNvPr id="115" name="Rectangle 114">
            <a:extLst>
              <a:ext uri="{FF2B5EF4-FFF2-40B4-BE49-F238E27FC236}">
                <a16:creationId xmlns:a16="http://schemas.microsoft.com/office/drawing/2014/main" id="{CD36E178-0653-40E9-A2BE-63C55A3FFCA4}"/>
              </a:ext>
            </a:extLst>
          </p:cNvPr>
          <p:cNvSpPr/>
          <p:nvPr/>
        </p:nvSpPr>
        <p:spPr>
          <a:xfrm>
            <a:off x="5897356" y="4993318"/>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116" name="Rectangle 115">
            <a:extLst>
              <a:ext uri="{FF2B5EF4-FFF2-40B4-BE49-F238E27FC236}">
                <a16:creationId xmlns:a16="http://schemas.microsoft.com/office/drawing/2014/main" id="{75ECBB94-1F26-4DEC-B6F7-BB9F7D1E857D}"/>
              </a:ext>
            </a:extLst>
          </p:cNvPr>
          <p:cNvSpPr/>
          <p:nvPr/>
        </p:nvSpPr>
        <p:spPr>
          <a:xfrm>
            <a:off x="6389993" y="4993318"/>
            <a:ext cx="342900" cy="36707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N</a:t>
            </a:r>
          </a:p>
        </p:txBody>
      </p:sp>
      <p:sp>
        <p:nvSpPr>
          <p:cNvPr id="117" name="Rectangle 116">
            <a:extLst>
              <a:ext uri="{FF2B5EF4-FFF2-40B4-BE49-F238E27FC236}">
                <a16:creationId xmlns:a16="http://schemas.microsoft.com/office/drawing/2014/main" id="{42B866E0-C7A1-43C3-A580-9830BA976D03}"/>
              </a:ext>
            </a:extLst>
          </p:cNvPr>
          <p:cNvSpPr/>
          <p:nvPr/>
        </p:nvSpPr>
        <p:spPr>
          <a:xfrm>
            <a:off x="6753380" y="4993318"/>
            <a:ext cx="342900" cy="36707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N</a:t>
            </a:r>
          </a:p>
        </p:txBody>
      </p:sp>
      <p:sp>
        <p:nvSpPr>
          <p:cNvPr id="118" name="Rectangle 117">
            <a:extLst>
              <a:ext uri="{FF2B5EF4-FFF2-40B4-BE49-F238E27FC236}">
                <a16:creationId xmlns:a16="http://schemas.microsoft.com/office/drawing/2014/main" id="{013A2C97-8DBF-421F-935A-3A0C3BD88FC4}"/>
              </a:ext>
            </a:extLst>
          </p:cNvPr>
          <p:cNvSpPr/>
          <p:nvPr/>
        </p:nvSpPr>
        <p:spPr>
          <a:xfrm>
            <a:off x="7118649" y="4993318"/>
            <a:ext cx="342900" cy="36707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N</a:t>
            </a:r>
          </a:p>
        </p:txBody>
      </p:sp>
      <p:sp>
        <p:nvSpPr>
          <p:cNvPr id="119" name="Rectangle 118">
            <a:extLst>
              <a:ext uri="{FF2B5EF4-FFF2-40B4-BE49-F238E27FC236}">
                <a16:creationId xmlns:a16="http://schemas.microsoft.com/office/drawing/2014/main" id="{885C73FF-B8A8-4A2E-B2ED-861D858406F7}"/>
              </a:ext>
            </a:extLst>
          </p:cNvPr>
          <p:cNvSpPr/>
          <p:nvPr/>
        </p:nvSpPr>
        <p:spPr>
          <a:xfrm>
            <a:off x="7483037" y="4993318"/>
            <a:ext cx="342900" cy="3670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grpSp>
        <p:nvGrpSpPr>
          <p:cNvPr id="122" name="Group 121">
            <a:extLst>
              <a:ext uri="{FF2B5EF4-FFF2-40B4-BE49-F238E27FC236}">
                <a16:creationId xmlns:a16="http://schemas.microsoft.com/office/drawing/2014/main" id="{2D4A7DE2-65EB-45D8-84A8-20D7E07F248E}"/>
              </a:ext>
            </a:extLst>
          </p:cNvPr>
          <p:cNvGrpSpPr/>
          <p:nvPr/>
        </p:nvGrpSpPr>
        <p:grpSpPr>
          <a:xfrm>
            <a:off x="3183185" y="5386897"/>
            <a:ext cx="1457540" cy="371613"/>
            <a:chOff x="3767557" y="6022928"/>
            <a:chExt cx="1457540" cy="371613"/>
          </a:xfrm>
        </p:grpSpPr>
        <p:sp>
          <p:nvSpPr>
            <p:cNvPr id="120" name="Left Brace 119">
              <a:extLst>
                <a:ext uri="{FF2B5EF4-FFF2-40B4-BE49-F238E27FC236}">
                  <a16:creationId xmlns:a16="http://schemas.microsoft.com/office/drawing/2014/main" id="{BBFDC548-B17F-4C47-B546-A9E19C890A67}"/>
                </a:ext>
              </a:extLst>
            </p:cNvPr>
            <p:cNvSpPr/>
            <p:nvPr/>
          </p:nvSpPr>
          <p:spPr>
            <a:xfrm rot="16200000">
              <a:off x="4432903" y="5357582"/>
              <a:ext cx="126848" cy="1457540"/>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TextBox 120">
              <a:extLst>
                <a:ext uri="{FF2B5EF4-FFF2-40B4-BE49-F238E27FC236}">
                  <a16:creationId xmlns:a16="http://schemas.microsoft.com/office/drawing/2014/main" id="{C095204D-BE54-4B7B-ACBE-1669F7031BD1}"/>
                </a:ext>
              </a:extLst>
            </p:cNvPr>
            <p:cNvSpPr txBox="1"/>
            <p:nvPr/>
          </p:nvSpPr>
          <p:spPr>
            <a:xfrm>
              <a:off x="4300514" y="6148320"/>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1</a:t>
              </a:r>
            </a:p>
          </p:txBody>
        </p:sp>
      </p:grpSp>
      <p:grpSp>
        <p:nvGrpSpPr>
          <p:cNvPr id="123" name="Group 122">
            <a:extLst>
              <a:ext uri="{FF2B5EF4-FFF2-40B4-BE49-F238E27FC236}">
                <a16:creationId xmlns:a16="http://schemas.microsoft.com/office/drawing/2014/main" id="{FB0541F1-5F83-4641-B0A5-FD44F6F7254F}"/>
              </a:ext>
            </a:extLst>
          </p:cNvPr>
          <p:cNvGrpSpPr/>
          <p:nvPr/>
        </p:nvGrpSpPr>
        <p:grpSpPr>
          <a:xfrm>
            <a:off x="4789583" y="5386897"/>
            <a:ext cx="1457540" cy="371613"/>
            <a:chOff x="3767557" y="6022928"/>
            <a:chExt cx="1457540" cy="371613"/>
          </a:xfrm>
        </p:grpSpPr>
        <p:sp>
          <p:nvSpPr>
            <p:cNvPr id="124" name="Left Brace 123">
              <a:extLst>
                <a:ext uri="{FF2B5EF4-FFF2-40B4-BE49-F238E27FC236}">
                  <a16:creationId xmlns:a16="http://schemas.microsoft.com/office/drawing/2014/main" id="{B1F27B81-030A-417C-896A-91CB1C6D5617}"/>
                </a:ext>
              </a:extLst>
            </p:cNvPr>
            <p:cNvSpPr/>
            <p:nvPr/>
          </p:nvSpPr>
          <p:spPr>
            <a:xfrm rot="16200000">
              <a:off x="4432903" y="5357582"/>
              <a:ext cx="126848" cy="1457540"/>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TextBox 124">
              <a:extLst>
                <a:ext uri="{FF2B5EF4-FFF2-40B4-BE49-F238E27FC236}">
                  <a16:creationId xmlns:a16="http://schemas.microsoft.com/office/drawing/2014/main" id="{7C534636-FAAF-47D9-93B4-4CAB2B784315}"/>
                </a:ext>
              </a:extLst>
            </p:cNvPr>
            <p:cNvSpPr txBox="1"/>
            <p:nvPr/>
          </p:nvSpPr>
          <p:spPr>
            <a:xfrm>
              <a:off x="4300514" y="6148320"/>
              <a:ext cx="410369"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2</a:t>
              </a:r>
            </a:p>
          </p:txBody>
        </p:sp>
      </p:grpSp>
      <p:grpSp>
        <p:nvGrpSpPr>
          <p:cNvPr id="126" name="Group 125">
            <a:extLst>
              <a:ext uri="{FF2B5EF4-FFF2-40B4-BE49-F238E27FC236}">
                <a16:creationId xmlns:a16="http://schemas.microsoft.com/office/drawing/2014/main" id="{A34D6DFE-A996-4CBC-AB64-18E96DA2C60B}"/>
              </a:ext>
            </a:extLst>
          </p:cNvPr>
          <p:cNvGrpSpPr/>
          <p:nvPr/>
        </p:nvGrpSpPr>
        <p:grpSpPr>
          <a:xfrm>
            <a:off x="6376490" y="5386896"/>
            <a:ext cx="1457540" cy="371613"/>
            <a:chOff x="3767557" y="6022928"/>
            <a:chExt cx="1457540" cy="371613"/>
          </a:xfrm>
        </p:grpSpPr>
        <p:sp>
          <p:nvSpPr>
            <p:cNvPr id="127" name="Left Brace 126">
              <a:extLst>
                <a:ext uri="{FF2B5EF4-FFF2-40B4-BE49-F238E27FC236}">
                  <a16:creationId xmlns:a16="http://schemas.microsoft.com/office/drawing/2014/main" id="{1F63DA8D-3FDB-4C8A-B319-97FE0241FBEA}"/>
                </a:ext>
              </a:extLst>
            </p:cNvPr>
            <p:cNvSpPr/>
            <p:nvPr/>
          </p:nvSpPr>
          <p:spPr>
            <a:xfrm rot="16200000">
              <a:off x="4432903" y="5357582"/>
              <a:ext cx="126848" cy="1457540"/>
            </a:xfrm>
            <a:prstGeom prst="leftBrac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8" name="TextBox 127">
              <a:extLst>
                <a:ext uri="{FF2B5EF4-FFF2-40B4-BE49-F238E27FC236}">
                  <a16:creationId xmlns:a16="http://schemas.microsoft.com/office/drawing/2014/main" id="{B7A403F3-A61D-4FD3-98DF-76411AF3D6CA}"/>
                </a:ext>
              </a:extLst>
            </p:cNvPr>
            <p:cNvSpPr txBox="1"/>
            <p:nvPr/>
          </p:nvSpPr>
          <p:spPr>
            <a:xfrm>
              <a:off x="4300514" y="6148320"/>
              <a:ext cx="411972" cy="246221"/>
            </a:xfrm>
            <a:prstGeom prst="rect">
              <a:avLst/>
            </a:prstGeom>
            <a:noFill/>
          </p:spPr>
          <p:txBody>
            <a:bodyPr wrap="none" lIns="0" rIns="0" rtlCol="0">
              <a:spAutoFit/>
            </a:bodyPr>
            <a:lstStyle/>
            <a:p>
              <a:r>
                <a:rPr lang="en-US" sz="1000" dirty="0">
                  <a:solidFill>
                    <a:schemeClr val="tx1">
                      <a:lumMod val="65000"/>
                      <a:lumOff val="35000"/>
                    </a:schemeClr>
                  </a:solidFill>
                  <a:latin typeface="Calibri" panose="020F0502020204030204" pitchFamily="34" charset="0"/>
                  <a:cs typeface="Calibri" panose="020F0502020204030204" pitchFamily="34" charset="0"/>
                </a:rPr>
                <a:t>CYCLE 3</a:t>
              </a:r>
            </a:p>
          </p:txBody>
        </p:sp>
      </p:grpSp>
      <p:sp>
        <p:nvSpPr>
          <p:cNvPr id="129" name="TextBox 128">
            <a:extLst>
              <a:ext uri="{FF2B5EF4-FFF2-40B4-BE49-F238E27FC236}">
                <a16:creationId xmlns:a16="http://schemas.microsoft.com/office/drawing/2014/main" id="{D3129259-A86A-45C7-AA30-41A026D00A28}"/>
              </a:ext>
            </a:extLst>
          </p:cNvPr>
          <p:cNvSpPr txBox="1"/>
          <p:nvPr/>
        </p:nvSpPr>
        <p:spPr>
          <a:xfrm>
            <a:off x="7927426" y="4998365"/>
            <a:ext cx="278923" cy="584775"/>
          </a:xfrm>
          <a:prstGeom prst="rect">
            <a:avLst/>
          </a:prstGeom>
          <a:noFill/>
        </p:spPr>
        <p:txBody>
          <a:bodyPr wrap="none" lIns="0" rIns="0" rtlCol="0">
            <a:spAutoFit/>
          </a:bodyPr>
          <a:lstStyle/>
          <a:p>
            <a:r>
              <a:rPr lang="en-US" sz="3200" dirty="0">
                <a:solidFill>
                  <a:schemeClr val="tx1">
                    <a:lumMod val="65000"/>
                    <a:lumOff val="35000"/>
                  </a:schemeClr>
                </a:solidFill>
                <a:latin typeface="Calibri Light"/>
                <a:cs typeface="Calibri Light"/>
              </a:rPr>
              <a:t>…</a:t>
            </a:r>
          </a:p>
        </p:txBody>
      </p:sp>
      <p:grpSp>
        <p:nvGrpSpPr>
          <p:cNvPr id="136" name="Group 135">
            <a:extLst>
              <a:ext uri="{FF2B5EF4-FFF2-40B4-BE49-F238E27FC236}">
                <a16:creationId xmlns:a16="http://schemas.microsoft.com/office/drawing/2014/main" id="{9B0F4659-7485-4DD7-B702-403CC6ED8D0D}"/>
              </a:ext>
            </a:extLst>
          </p:cNvPr>
          <p:cNvGrpSpPr/>
          <p:nvPr/>
        </p:nvGrpSpPr>
        <p:grpSpPr>
          <a:xfrm>
            <a:off x="2054816" y="6363066"/>
            <a:ext cx="5576156" cy="274320"/>
            <a:chOff x="2051751" y="6454554"/>
            <a:chExt cx="5576156" cy="274320"/>
          </a:xfrm>
        </p:grpSpPr>
        <p:sp>
          <p:nvSpPr>
            <p:cNvPr id="18" name="object 2">
              <a:extLst>
                <a:ext uri="{FF2B5EF4-FFF2-40B4-BE49-F238E27FC236}">
                  <a16:creationId xmlns:a16="http://schemas.microsoft.com/office/drawing/2014/main" id="{DB80B637-12F3-4767-9C1D-17DD14864B93}"/>
                </a:ext>
              </a:extLst>
            </p:cNvPr>
            <p:cNvSpPr txBox="1"/>
            <p:nvPr/>
          </p:nvSpPr>
          <p:spPr>
            <a:xfrm>
              <a:off x="2374418" y="6478667"/>
              <a:ext cx="5253489" cy="233255"/>
            </a:xfrm>
            <a:prstGeom prst="rect">
              <a:avLst/>
            </a:prstGeom>
          </p:spPr>
          <p:txBody>
            <a:bodyPr vert="horz" wrap="square" lIns="0" tIns="17639" rIns="0" bIns="0" rtlCol="0">
              <a:spAutoFit/>
            </a:bodyPr>
            <a:lstStyle/>
            <a:p>
              <a:pPr marR="0" lvl="0" indent="0" fontAlgn="auto">
                <a:lnSpc>
                  <a:spcPct val="100000"/>
                </a:lnSpc>
                <a:spcBef>
                  <a:spcPts val="139"/>
                </a:spcBef>
                <a:spcAft>
                  <a:spcPts val="0"/>
                </a:spcAft>
                <a:buClrTx/>
                <a:buSzTx/>
                <a:buFontTx/>
                <a:buNone/>
                <a:tabLst/>
                <a:defRPr/>
              </a:pPr>
              <a:r>
                <a:rPr sz="1400" dirty="0">
                  <a:solidFill>
                    <a:schemeClr val="tx1">
                      <a:lumMod val="65000"/>
                      <a:lumOff val="35000"/>
                    </a:schemeClr>
                  </a:solidFill>
                  <a:latin typeface="Calibri Light" charset="0"/>
                  <a:cs typeface="Calibri Light" charset="0"/>
                </a:rPr>
                <a:t>Pembrolizumab </a:t>
              </a:r>
              <a:r>
                <a:rPr lang="en-US" sz="1400" dirty="0">
                  <a:solidFill>
                    <a:schemeClr val="tx1">
                      <a:lumMod val="65000"/>
                      <a:lumOff val="35000"/>
                    </a:schemeClr>
                  </a:solidFill>
                  <a:latin typeface="Calibri Light" charset="0"/>
                  <a:cs typeface="Calibri Light" charset="0"/>
                </a:rPr>
                <a:t>on Day 1 every 3 weeks (21 days)</a:t>
              </a:r>
              <a:endParaRPr sz="1400" dirty="0">
                <a:solidFill>
                  <a:schemeClr val="tx1">
                    <a:lumMod val="65000"/>
                    <a:lumOff val="35000"/>
                  </a:schemeClr>
                </a:solidFill>
                <a:latin typeface="Calibri Light" charset="0"/>
                <a:cs typeface="Calibri Light" charset="0"/>
              </a:endParaRPr>
            </a:p>
          </p:txBody>
        </p:sp>
        <p:sp>
          <p:nvSpPr>
            <p:cNvPr id="131" name="Rectangle 130">
              <a:extLst>
                <a:ext uri="{FF2B5EF4-FFF2-40B4-BE49-F238E27FC236}">
                  <a16:creationId xmlns:a16="http://schemas.microsoft.com/office/drawing/2014/main" id="{4642AF59-7792-4DD0-8E7C-057179D5F912}"/>
                </a:ext>
              </a:extLst>
            </p:cNvPr>
            <p:cNvSpPr/>
            <p:nvPr/>
          </p:nvSpPr>
          <p:spPr>
            <a:xfrm>
              <a:off x="2051751" y="6454554"/>
              <a:ext cx="274320" cy="27432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P</a:t>
              </a:r>
            </a:p>
          </p:txBody>
        </p:sp>
      </p:grpSp>
      <p:grpSp>
        <p:nvGrpSpPr>
          <p:cNvPr id="135" name="Group 134">
            <a:extLst>
              <a:ext uri="{FF2B5EF4-FFF2-40B4-BE49-F238E27FC236}">
                <a16:creationId xmlns:a16="http://schemas.microsoft.com/office/drawing/2014/main" id="{6284EAE7-32D9-4901-BE9B-B696FDBF2DF3}"/>
              </a:ext>
            </a:extLst>
          </p:cNvPr>
          <p:cNvGrpSpPr/>
          <p:nvPr/>
        </p:nvGrpSpPr>
        <p:grpSpPr>
          <a:xfrm>
            <a:off x="2057467" y="5931315"/>
            <a:ext cx="3800507" cy="307777"/>
            <a:chOff x="2726175" y="6123233"/>
            <a:chExt cx="3800507" cy="307777"/>
          </a:xfrm>
        </p:grpSpPr>
        <p:sp>
          <p:nvSpPr>
            <p:cNvPr id="130" name="Rectangle 129">
              <a:extLst>
                <a:ext uri="{FF2B5EF4-FFF2-40B4-BE49-F238E27FC236}">
                  <a16:creationId xmlns:a16="http://schemas.microsoft.com/office/drawing/2014/main" id="{2C40CAEE-D495-40D4-8943-DBEFC035BCF2}"/>
                </a:ext>
              </a:extLst>
            </p:cNvPr>
            <p:cNvSpPr/>
            <p:nvPr/>
          </p:nvSpPr>
          <p:spPr>
            <a:xfrm>
              <a:off x="2726175" y="6139961"/>
              <a:ext cx="274320" cy="274320"/>
            </a:xfrm>
            <a:prstGeom prst="rect">
              <a:avLst/>
            </a:prstGeom>
            <a:solidFill>
              <a:srgbClr val="0099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T</a:t>
              </a:r>
            </a:p>
          </p:txBody>
        </p:sp>
        <p:sp>
          <p:nvSpPr>
            <p:cNvPr id="134" name="Rectangle 133">
              <a:extLst>
                <a:ext uri="{FF2B5EF4-FFF2-40B4-BE49-F238E27FC236}">
                  <a16:creationId xmlns:a16="http://schemas.microsoft.com/office/drawing/2014/main" id="{3DC7B4E3-7B38-48D5-B2C3-FEB3FC14725F}"/>
                </a:ext>
              </a:extLst>
            </p:cNvPr>
            <p:cNvSpPr/>
            <p:nvPr/>
          </p:nvSpPr>
          <p:spPr>
            <a:xfrm>
              <a:off x="2961475" y="6123233"/>
              <a:ext cx="3565207" cy="307777"/>
            </a:xfrm>
            <a:prstGeom prst="rect">
              <a:avLst/>
            </a:prstGeom>
          </p:spPr>
          <p:txBody>
            <a:bodyPr wrap="none">
              <a:spAutoFit/>
            </a:bodyPr>
            <a:lstStyle/>
            <a:p>
              <a:r>
                <a:rPr lang="en-US" sz="1400" dirty="0">
                  <a:solidFill>
                    <a:schemeClr val="tx1">
                      <a:lumMod val="65000"/>
                      <a:lumOff val="35000"/>
                    </a:schemeClr>
                  </a:solidFill>
                  <a:latin typeface="Calibri Light" charset="0"/>
                  <a:cs typeface="Calibri Light" charset="0"/>
                </a:rPr>
                <a:t>Tavo-EP on Days 1, 5, 8 every 6 weeks (42 days)</a:t>
              </a:r>
              <a:endParaRPr lang="en-US" sz="1400" dirty="0">
                <a:solidFill>
                  <a:schemeClr val="tx1">
                    <a:lumMod val="65000"/>
                    <a:lumOff val="35000"/>
                  </a:schemeClr>
                </a:solidFill>
              </a:endParaRPr>
            </a:p>
          </p:txBody>
        </p:sp>
      </p:grpSp>
      <p:grpSp>
        <p:nvGrpSpPr>
          <p:cNvPr id="140" name="Group 139">
            <a:extLst>
              <a:ext uri="{FF2B5EF4-FFF2-40B4-BE49-F238E27FC236}">
                <a16:creationId xmlns:a16="http://schemas.microsoft.com/office/drawing/2014/main" id="{C6DEF0DB-13CF-4C9F-8716-6E314AAA828C}"/>
              </a:ext>
            </a:extLst>
          </p:cNvPr>
          <p:cNvGrpSpPr/>
          <p:nvPr/>
        </p:nvGrpSpPr>
        <p:grpSpPr>
          <a:xfrm>
            <a:off x="6323979" y="5935066"/>
            <a:ext cx="4390149" cy="307777"/>
            <a:chOff x="5370006" y="7359434"/>
            <a:chExt cx="4390149" cy="307777"/>
          </a:xfrm>
        </p:grpSpPr>
        <p:sp>
          <p:nvSpPr>
            <p:cNvPr id="132" name="Rectangle 131">
              <a:extLst>
                <a:ext uri="{FF2B5EF4-FFF2-40B4-BE49-F238E27FC236}">
                  <a16:creationId xmlns:a16="http://schemas.microsoft.com/office/drawing/2014/main" id="{104EF997-9339-4024-8C7B-5A7BE75F6C85}"/>
                </a:ext>
              </a:extLst>
            </p:cNvPr>
            <p:cNvSpPr/>
            <p:nvPr/>
          </p:nvSpPr>
          <p:spPr>
            <a:xfrm>
              <a:off x="5370006" y="7369730"/>
              <a:ext cx="274320" cy="27432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N</a:t>
              </a:r>
            </a:p>
          </p:txBody>
        </p:sp>
        <p:sp>
          <p:nvSpPr>
            <p:cNvPr id="137" name="Rectangle 136">
              <a:extLst>
                <a:ext uri="{FF2B5EF4-FFF2-40B4-BE49-F238E27FC236}">
                  <a16:creationId xmlns:a16="http://schemas.microsoft.com/office/drawing/2014/main" id="{55661E72-0381-40DF-833B-9140A2F2F3C3}"/>
                </a:ext>
              </a:extLst>
            </p:cNvPr>
            <p:cNvSpPr/>
            <p:nvPr/>
          </p:nvSpPr>
          <p:spPr>
            <a:xfrm>
              <a:off x="5641848" y="7359434"/>
              <a:ext cx="4118307" cy="307777"/>
            </a:xfrm>
            <a:prstGeom prst="rect">
              <a:avLst/>
            </a:prstGeom>
          </p:spPr>
          <p:txBody>
            <a:bodyPr wrap="none">
              <a:spAutoFit/>
            </a:bodyPr>
            <a:lstStyle/>
            <a:p>
              <a:r>
                <a:rPr lang="en-US" sz="1400" dirty="0">
                  <a:solidFill>
                    <a:schemeClr val="tx1">
                      <a:lumMod val="65000"/>
                      <a:lumOff val="35000"/>
                    </a:schemeClr>
                  </a:solidFill>
                  <a:latin typeface="Calibri Light" charset="0"/>
                  <a:cs typeface="Calibri Light" charset="0"/>
                </a:rPr>
                <a:t>Nab-paclitaxel on Days 1, 8, 15 every 4 weeks (28 days)</a:t>
              </a:r>
              <a:endParaRPr lang="en-US" sz="1400" dirty="0">
                <a:solidFill>
                  <a:schemeClr val="tx1">
                    <a:lumMod val="65000"/>
                    <a:lumOff val="35000"/>
                  </a:schemeClr>
                </a:solidFill>
              </a:endParaRPr>
            </a:p>
          </p:txBody>
        </p:sp>
      </p:grpSp>
      <p:grpSp>
        <p:nvGrpSpPr>
          <p:cNvPr id="139" name="Group 138">
            <a:extLst>
              <a:ext uri="{FF2B5EF4-FFF2-40B4-BE49-F238E27FC236}">
                <a16:creationId xmlns:a16="http://schemas.microsoft.com/office/drawing/2014/main" id="{DA893380-7999-440D-AAB7-2547CE7BA35C}"/>
              </a:ext>
            </a:extLst>
          </p:cNvPr>
          <p:cNvGrpSpPr/>
          <p:nvPr/>
        </p:nvGrpSpPr>
        <p:grpSpPr>
          <a:xfrm>
            <a:off x="6321501" y="6346338"/>
            <a:ext cx="2393852" cy="307777"/>
            <a:chOff x="6955141" y="5988619"/>
            <a:chExt cx="2393852" cy="307777"/>
          </a:xfrm>
        </p:grpSpPr>
        <p:sp>
          <p:nvSpPr>
            <p:cNvPr id="133" name="Rectangle 132">
              <a:extLst>
                <a:ext uri="{FF2B5EF4-FFF2-40B4-BE49-F238E27FC236}">
                  <a16:creationId xmlns:a16="http://schemas.microsoft.com/office/drawing/2014/main" id="{68784457-44D2-4B8A-801A-FE162E8E5344}"/>
                </a:ext>
              </a:extLst>
            </p:cNvPr>
            <p:cNvSpPr/>
            <p:nvPr/>
          </p:nvSpPr>
          <p:spPr>
            <a:xfrm>
              <a:off x="6955141" y="5994420"/>
              <a:ext cx="274320" cy="27432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138" name="Rectangle 137">
              <a:extLst>
                <a:ext uri="{FF2B5EF4-FFF2-40B4-BE49-F238E27FC236}">
                  <a16:creationId xmlns:a16="http://schemas.microsoft.com/office/drawing/2014/main" id="{9F85284D-26C5-48D3-881E-C5A398042342}"/>
                </a:ext>
              </a:extLst>
            </p:cNvPr>
            <p:cNvSpPr/>
            <p:nvPr/>
          </p:nvSpPr>
          <p:spPr>
            <a:xfrm>
              <a:off x="7219179" y="5988619"/>
              <a:ext cx="2129814" cy="307777"/>
            </a:xfrm>
            <a:prstGeom prst="rect">
              <a:avLst/>
            </a:prstGeom>
          </p:spPr>
          <p:txBody>
            <a:bodyPr wrap="none">
              <a:spAutoFit/>
            </a:bodyPr>
            <a:lstStyle/>
            <a:p>
              <a:r>
                <a:rPr lang="en-US" sz="1400" dirty="0">
                  <a:solidFill>
                    <a:schemeClr val="tx1">
                      <a:lumMod val="65000"/>
                      <a:lumOff val="35000"/>
                    </a:schemeClr>
                  </a:solidFill>
                  <a:latin typeface="Calibri Light" charset="0"/>
                  <a:cs typeface="Calibri Light" charset="0"/>
                </a:rPr>
                <a:t>Represents 1 week (7 days)</a:t>
              </a:r>
              <a:endParaRPr lang="en-US" sz="1400" dirty="0">
                <a:solidFill>
                  <a:schemeClr val="tx1">
                    <a:lumMod val="65000"/>
                    <a:lumOff val="35000"/>
                  </a:schemeClr>
                </a:solidFill>
              </a:endParaRPr>
            </a:p>
          </p:txBody>
        </p:sp>
      </p:grpSp>
      <p:sp>
        <p:nvSpPr>
          <p:cNvPr id="141" name="TextBox 140">
            <a:extLst>
              <a:ext uri="{FF2B5EF4-FFF2-40B4-BE49-F238E27FC236}">
                <a16:creationId xmlns:a16="http://schemas.microsoft.com/office/drawing/2014/main" id="{BD206DEF-DE09-4ADA-AEEE-567653C6DCA9}"/>
              </a:ext>
            </a:extLst>
          </p:cNvPr>
          <p:cNvSpPr txBox="1"/>
          <p:nvPr/>
        </p:nvSpPr>
        <p:spPr>
          <a:xfrm>
            <a:off x="3170345" y="1393937"/>
            <a:ext cx="2056012" cy="400110"/>
          </a:xfrm>
          <a:prstGeom prst="rect">
            <a:avLst/>
          </a:prstGeom>
          <a:noFill/>
        </p:spPr>
        <p:txBody>
          <a:bodyPr wrap="none" lIns="0" rIns="0" rtlCol="0">
            <a:spAutoFit/>
          </a:bodyPr>
          <a:lstStyle/>
          <a:p>
            <a:r>
              <a:rPr lang="en-US" sz="2000" dirty="0">
                <a:solidFill>
                  <a:srgbClr val="003C71"/>
                </a:solidFill>
                <a:latin typeface="Calibri Light"/>
                <a:cs typeface="Calibri Light"/>
              </a:rPr>
              <a:t>Treatment Schedule</a:t>
            </a:r>
          </a:p>
        </p:txBody>
      </p:sp>
      <p:sp>
        <p:nvSpPr>
          <p:cNvPr id="142" name="TextBox 141">
            <a:extLst>
              <a:ext uri="{FF2B5EF4-FFF2-40B4-BE49-F238E27FC236}">
                <a16:creationId xmlns:a16="http://schemas.microsoft.com/office/drawing/2014/main" id="{9BCA6325-9DD1-4993-B155-A7AB4776F411}"/>
              </a:ext>
            </a:extLst>
          </p:cNvPr>
          <p:cNvSpPr txBox="1"/>
          <p:nvPr/>
        </p:nvSpPr>
        <p:spPr>
          <a:xfrm>
            <a:off x="8573154" y="1393566"/>
            <a:ext cx="1449949" cy="400110"/>
          </a:xfrm>
          <a:prstGeom prst="rect">
            <a:avLst/>
          </a:prstGeom>
          <a:noFill/>
        </p:spPr>
        <p:txBody>
          <a:bodyPr wrap="none" lIns="0" rIns="0" rtlCol="0">
            <a:spAutoFit/>
          </a:bodyPr>
          <a:lstStyle/>
          <a:p>
            <a:r>
              <a:rPr lang="en-US" sz="2000" dirty="0">
                <a:solidFill>
                  <a:srgbClr val="003C71"/>
                </a:solidFill>
                <a:latin typeface="Calibri Light"/>
                <a:cs typeface="Calibri Light"/>
              </a:rPr>
              <a:t>Key Endpoints</a:t>
            </a:r>
          </a:p>
        </p:txBody>
      </p:sp>
      <p:sp>
        <p:nvSpPr>
          <p:cNvPr id="143" name="TextBox 142">
            <a:extLst>
              <a:ext uri="{FF2B5EF4-FFF2-40B4-BE49-F238E27FC236}">
                <a16:creationId xmlns:a16="http://schemas.microsoft.com/office/drawing/2014/main" id="{877CAF23-1A94-4587-B3D0-286A495D04EA}"/>
              </a:ext>
            </a:extLst>
          </p:cNvPr>
          <p:cNvSpPr txBox="1"/>
          <p:nvPr/>
        </p:nvSpPr>
        <p:spPr>
          <a:xfrm>
            <a:off x="10308224" y="6555403"/>
            <a:ext cx="1530804" cy="276999"/>
          </a:xfrm>
          <a:prstGeom prst="rect">
            <a:avLst/>
          </a:prstGeom>
          <a:noFill/>
        </p:spPr>
        <p:txBody>
          <a:bodyPr wrap="none" lIns="0" rIns="0" rtlCol="0">
            <a:spAutoFit/>
          </a:bodyPr>
          <a:lstStyle/>
          <a:p>
            <a:pPr lvl="0">
              <a:defRPr/>
            </a:pPr>
            <a:r>
              <a:rPr lang="en-US" sz="1200" dirty="0" err="1">
                <a:solidFill>
                  <a:schemeClr val="tx2"/>
                </a:solidFill>
              </a:rPr>
              <a:t>Telli</a:t>
            </a:r>
            <a:r>
              <a:rPr lang="en-US" sz="1200" dirty="0">
                <a:solidFill>
                  <a:schemeClr val="tx2"/>
                </a:solidFill>
              </a:rPr>
              <a:t> ML., </a:t>
            </a:r>
            <a:r>
              <a:rPr lang="en-US" sz="1200" i="1" dirty="0">
                <a:solidFill>
                  <a:schemeClr val="tx2"/>
                </a:solidFill>
              </a:rPr>
              <a:t>et al, </a:t>
            </a:r>
            <a:r>
              <a:rPr lang="en-US" sz="1200" dirty="0">
                <a:solidFill>
                  <a:schemeClr val="tx2"/>
                </a:solidFill>
              </a:rPr>
              <a:t>CCR 2021</a:t>
            </a:r>
            <a:endParaRPr kumimoji="0" lang="en-US" sz="1200" b="0" i="0" u="none" strike="noStrike" kern="1200" cap="none" spc="0" normalizeH="0" baseline="0" noProof="0" dirty="0">
              <a:ln>
                <a:noFill/>
              </a:ln>
              <a:solidFill>
                <a:schemeClr val="tx2"/>
              </a:solidFill>
              <a:effectLst/>
              <a:uLnTx/>
              <a:uFillTx/>
              <a:latin typeface="Calibri"/>
              <a:cs typeface="Calibri Light"/>
            </a:endParaRPr>
          </a:p>
        </p:txBody>
      </p:sp>
    </p:spTree>
    <p:extLst>
      <p:ext uri="{BB962C8B-B14F-4D97-AF65-F5344CB8AC3E}">
        <p14:creationId xmlns:p14="http://schemas.microsoft.com/office/powerpoint/2010/main" val="659942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59713"/>
            <a:ext cx="10972800" cy="1143000"/>
          </a:xfrm>
        </p:spPr>
        <p:txBody>
          <a:bodyPr>
            <a:normAutofit/>
          </a:bodyPr>
          <a:lstStyle/>
          <a:p>
            <a:r>
              <a:rPr lang="en-US" sz="3100" b="1" dirty="0">
                <a:latin typeface="+mn-lt"/>
              </a:rPr>
              <a:t>KEYNOTE-890: Response of treatment-refractory chest wall lesion</a:t>
            </a:r>
          </a:p>
        </p:txBody>
      </p:sp>
      <p:sp>
        <p:nvSpPr>
          <p:cNvPr id="21" name="Rectangle 20">
            <a:extLst>
              <a:ext uri="{FF2B5EF4-FFF2-40B4-BE49-F238E27FC236}">
                <a16:creationId xmlns:a16="http://schemas.microsoft.com/office/drawing/2014/main" id="{66EE68E7-6055-4991-A432-AC5524C91624}"/>
              </a:ext>
            </a:extLst>
          </p:cNvPr>
          <p:cNvSpPr/>
          <p:nvPr/>
        </p:nvSpPr>
        <p:spPr>
          <a:xfrm>
            <a:off x="606054" y="5621217"/>
            <a:ext cx="309066" cy="276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2" name="Table 11">
            <a:extLst>
              <a:ext uri="{FF2B5EF4-FFF2-40B4-BE49-F238E27FC236}">
                <a16:creationId xmlns:a16="http://schemas.microsoft.com/office/drawing/2014/main" id="{EA3E2186-EDDF-4356-963F-919DC79A7CC2}"/>
              </a:ext>
            </a:extLst>
          </p:cNvPr>
          <p:cNvGraphicFramePr>
            <a:graphicFrameLocks noGrp="1"/>
          </p:cNvGraphicFramePr>
          <p:nvPr>
            <p:extLst>
              <p:ext uri="{D42A27DB-BD31-4B8C-83A1-F6EECF244321}">
                <p14:modId xmlns:p14="http://schemas.microsoft.com/office/powerpoint/2010/main" val="3659897826"/>
              </p:ext>
            </p:extLst>
          </p:nvPr>
        </p:nvGraphicFramePr>
        <p:xfrm>
          <a:off x="0" y="1325797"/>
          <a:ext cx="12192000" cy="1094613"/>
        </p:xfrm>
        <a:graphic>
          <a:graphicData uri="http://schemas.openxmlformats.org/drawingml/2006/table">
            <a:tbl>
              <a:tblPr>
                <a:tableStyleId>{6E25E649-3F16-4E02-A733-19D2CDBF48F0}</a:tableStyleId>
              </a:tblPr>
              <a:tblGrid>
                <a:gridCol w="811112">
                  <a:extLst>
                    <a:ext uri="{9D8B030D-6E8A-4147-A177-3AD203B41FA5}">
                      <a16:colId xmlns:a16="http://schemas.microsoft.com/office/drawing/2014/main" val="1006811812"/>
                    </a:ext>
                  </a:extLst>
                </a:gridCol>
                <a:gridCol w="721476">
                  <a:extLst>
                    <a:ext uri="{9D8B030D-6E8A-4147-A177-3AD203B41FA5}">
                      <a16:colId xmlns:a16="http://schemas.microsoft.com/office/drawing/2014/main" val="847342387"/>
                    </a:ext>
                  </a:extLst>
                </a:gridCol>
                <a:gridCol w="1497057">
                  <a:extLst>
                    <a:ext uri="{9D8B030D-6E8A-4147-A177-3AD203B41FA5}">
                      <a16:colId xmlns:a16="http://schemas.microsoft.com/office/drawing/2014/main" val="1720913039"/>
                    </a:ext>
                  </a:extLst>
                </a:gridCol>
                <a:gridCol w="1497057">
                  <a:extLst>
                    <a:ext uri="{9D8B030D-6E8A-4147-A177-3AD203B41FA5}">
                      <a16:colId xmlns:a16="http://schemas.microsoft.com/office/drawing/2014/main" val="1952984485"/>
                    </a:ext>
                  </a:extLst>
                </a:gridCol>
                <a:gridCol w="1422672">
                  <a:extLst>
                    <a:ext uri="{9D8B030D-6E8A-4147-A177-3AD203B41FA5}">
                      <a16:colId xmlns:a16="http://schemas.microsoft.com/office/drawing/2014/main" val="3343493559"/>
                    </a:ext>
                  </a:extLst>
                </a:gridCol>
                <a:gridCol w="1441149">
                  <a:extLst>
                    <a:ext uri="{9D8B030D-6E8A-4147-A177-3AD203B41FA5}">
                      <a16:colId xmlns:a16="http://schemas.microsoft.com/office/drawing/2014/main" val="789906477"/>
                    </a:ext>
                  </a:extLst>
                </a:gridCol>
                <a:gridCol w="1037293">
                  <a:extLst>
                    <a:ext uri="{9D8B030D-6E8A-4147-A177-3AD203B41FA5}">
                      <a16:colId xmlns:a16="http://schemas.microsoft.com/office/drawing/2014/main" val="1757104917"/>
                    </a:ext>
                  </a:extLst>
                </a:gridCol>
                <a:gridCol w="1254728">
                  <a:extLst>
                    <a:ext uri="{9D8B030D-6E8A-4147-A177-3AD203B41FA5}">
                      <a16:colId xmlns:a16="http://schemas.microsoft.com/office/drawing/2014/main" val="3128614838"/>
                    </a:ext>
                  </a:extLst>
                </a:gridCol>
                <a:gridCol w="1254728">
                  <a:extLst>
                    <a:ext uri="{9D8B030D-6E8A-4147-A177-3AD203B41FA5}">
                      <a16:colId xmlns:a16="http://schemas.microsoft.com/office/drawing/2014/main" val="2443946610"/>
                    </a:ext>
                  </a:extLst>
                </a:gridCol>
                <a:gridCol w="1254728">
                  <a:extLst>
                    <a:ext uri="{9D8B030D-6E8A-4147-A177-3AD203B41FA5}">
                      <a16:colId xmlns:a16="http://schemas.microsoft.com/office/drawing/2014/main" val="2456177609"/>
                    </a:ext>
                  </a:extLst>
                </a:gridCol>
              </a:tblGrid>
              <a:tr h="443539">
                <a:tc>
                  <a:txBody>
                    <a:bodyPr/>
                    <a:lstStyle/>
                    <a:p>
                      <a:pPr algn="ctr" fontAlgn="ctr"/>
                      <a:r>
                        <a:rPr lang="en-US" sz="1400" b="0" i="0" u="none" strike="noStrike" dirty="0">
                          <a:solidFill>
                            <a:schemeClr val="bg1"/>
                          </a:solidFill>
                          <a:effectLst/>
                          <a:latin typeface="+mn-lt"/>
                          <a:cs typeface="Calibri" panose="020F0502020204030204" pitchFamily="34" charset="0"/>
                        </a:rPr>
                        <a:t>Age</a:t>
                      </a:r>
                    </a:p>
                  </a:txBody>
                  <a:tcPr marL="9144" marR="9144" marT="9144" marB="9144"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0" i="0" u="none" strike="noStrike" dirty="0">
                          <a:solidFill>
                            <a:schemeClr val="bg1"/>
                          </a:solidFill>
                          <a:effectLst/>
                          <a:latin typeface="+mn-lt"/>
                          <a:cs typeface="Calibri" panose="020F0502020204030204" pitchFamily="34" charset="0"/>
                        </a:rPr>
                        <a:t>Sex</a:t>
                      </a:r>
                    </a:p>
                  </a:txBody>
                  <a:tcPr marL="9144" marR="9144"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0" i="0" u="none" strike="noStrike" dirty="0">
                          <a:solidFill>
                            <a:schemeClr val="bg1"/>
                          </a:solidFill>
                          <a:effectLst/>
                          <a:latin typeface="+mn-lt"/>
                          <a:cs typeface="Calibri" panose="020F0502020204030204" pitchFamily="34" charset="0"/>
                        </a:rPr>
                        <a:t>Stage at Diagnosis</a:t>
                      </a:r>
                    </a:p>
                  </a:txBody>
                  <a:tcPr marL="9144" marR="9144"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0" i="0" u="none" strike="noStrike" dirty="0">
                          <a:solidFill>
                            <a:schemeClr val="bg1"/>
                          </a:solidFill>
                          <a:effectLst/>
                          <a:latin typeface="+mn-lt"/>
                          <a:cs typeface="Calibri" panose="020F0502020204030204" pitchFamily="34" charset="0"/>
                        </a:rPr>
                        <a:t>Metastasis</a:t>
                      </a:r>
                    </a:p>
                  </a:txBody>
                  <a:tcPr marL="9144" marR="9144"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0" i="0" u="none" strike="noStrike" dirty="0">
                          <a:solidFill>
                            <a:schemeClr val="bg1"/>
                          </a:solidFill>
                          <a:effectLst/>
                          <a:latin typeface="+mn-lt"/>
                          <a:cs typeface="Calibri"/>
                        </a:rPr>
                        <a:t>Date of last </a:t>
                      </a:r>
                    </a:p>
                    <a:p>
                      <a:pPr algn="ctr" fontAlgn="ctr"/>
                      <a:r>
                        <a:rPr lang="en-US" sz="1400" b="0" i="0" u="none" strike="noStrike" dirty="0">
                          <a:solidFill>
                            <a:schemeClr val="bg1"/>
                          </a:solidFill>
                          <a:effectLst/>
                          <a:latin typeface="+mn-lt"/>
                          <a:cs typeface="Calibri"/>
                        </a:rPr>
                        <a:t>therapy dose</a:t>
                      </a:r>
                    </a:p>
                  </a:txBody>
                  <a:tcPr marL="9144" marR="9144"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0" i="0" u="none" strike="noStrike" dirty="0">
                          <a:solidFill>
                            <a:schemeClr val="bg1"/>
                          </a:solidFill>
                          <a:effectLst/>
                          <a:latin typeface="+mn-lt"/>
                          <a:cs typeface="Calibri"/>
                        </a:rPr>
                        <a:t>C1D1</a:t>
                      </a:r>
                    </a:p>
                  </a:txBody>
                  <a:tcPr marL="9144" marR="9144"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0" i="0" u="none" strike="noStrike" dirty="0">
                          <a:solidFill>
                            <a:schemeClr val="bg1"/>
                          </a:solidFill>
                          <a:effectLst/>
                          <a:latin typeface="+mn-lt"/>
                          <a:cs typeface="Calibri" panose="020F0502020204030204" pitchFamily="34" charset="0"/>
                        </a:rPr>
                        <a:t>Baseline </a:t>
                      </a:r>
                    </a:p>
                    <a:p>
                      <a:pPr algn="ctr" fontAlgn="ctr"/>
                      <a:r>
                        <a:rPr lang="en-US" sz="1400" b="0" i="0" u="none" strike="noStrike" dirty="0">
                          <a:solidFill>
                            <a:schemeClr val="bg1"/>
                          </a:solidFill>
                          <a:effectLst/>
                          <a:latin typeface="+mn-lt"/>
                          <a:cs typeface="Calibri" panose="020F0502020204030204" pitchFamily="34" charset="0"/>
                        </a:rPr>
                        <a:t>SLD (mm)</a:t>
                      </a:r>
                    </a:p>
                  </a:txBody>
                  <a:tcPr marL="9144" marR="9144"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0" i="0" u="none" strike="noStrike" dirty="0">
                          <a:solidFill>
                            <a:schemeClr val="bg1"/>
                          </a:solidFill>
                          <a:effectLst/>
                          <a:latin typeface="+mn-lt"/>
                          <a:cs typeface="Calibri" panose="020F0502020204030204" pitchFamily="34" charset="0"/>
                        </a:rPr>
                        <a:t>EOT</a:t>
                      </a:r>
                    </a:p>
                  </a:txBody>
                  <a:tcPr marL="9144" marR="9144" marT="9144" marB="9144"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0" i="0" u="none" strike="noStrike" dirty="0">
                          <a:solidFill>
                            <a:schemeClr val="bg1"/>
                          </a:solidFill>
                          <a:effectLst/>
                          <a:latin typeface="+mn-lt"/>
                          <a:cs typeface="Calibri" panose="020F0502020204030204" pitchFamily="34" charset="0"/>
                        </a:rPr>
                        <a:t>Reason </a:t>
                      </a:r>
                    </a:p>
                  </a:txBody>
                  <a:tcPr marL="9144" marR="9144" marT="9144" marB="9144"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0" i="0" u="none" strike="noStrike" dirty="0">
                          <a:solidFill>
                            <a:schemeClr val="bg1"/>
                          </a:solidFill>
                          <a:effectLst/>
                          <a:latin typeface="+mn-lt"/>
                          <a:cs typeface="Calibri" panose="020F0502020204030204" pitchFamily="34" charset="0"/>
                        </a:rPr>
                        <a:t>LTFU</a:t>
                      </a:r>
                    </a:p>
                  </a:txBody>
                  <a:tcPr marL="9144" marR="9144" marT="9144" marB="9144"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01077947"/>
                  </a:ext>
                </a:extLst>
              </a:tr>
              <a:tr h="436684">
                <a:tc>
                  <a:txBody>
                    <a:bodyPr/>
                    <a:lstStyle/>
                    <a:p>
                      <a:pPr algn="ctr" fontAlgn="b"/>
                      <a:r>
                        <a:rPr lang="en-US" sz="1400" b="0" i="0" u="none" strike="noStrike" dirty="0">
                          <a:solidFill>
                            <a:schemeClr val="tx1"/>
                          </a:solidFill>
                          <a:effectLst/>
                          <a:latin typeface="+mn-lt"/>
                          <a:cs typeface="Calibri" panose="020F0502020204030204" pitchFamily="34" charset="0"/>
                        </a:rPr>
                        <a:t>46</a:t>
                      </a:r>
                    </a:p>
                  </a:txBody>
                  <a:tcPr marL="6350" marR="6350" marT="635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fontAlgn="b"/>
                      <a:r>
                        <a:rPr lang="en-US" sz="1400" b="0" i="0" u="none" strike="noStrike" dirty="0">
                          <a:solidFill>
                            <a:schemeClr val="tx1"/>
                          </a:solidFill>
                          <a:effectLst/>
                          <a:latin typeface="+mn-lt"/>
                          <a:cs typeface="Calibri" panose="020F0502020204030204" pitchFamily="34" charset="0"/>
                        </a:rPr>
                        <a:t>F</a:t>
                      </a:r>
                    </a:p>
                  </a:txBody>
                  <a:tcPr marL="6350" marR="6350" marT="635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spcBef>
                          <a:spcPts val="300"/>
                        </a:spcBef>
                        <a:buClrTx/>
                        <a:defRPr/>
                      </a:pPr>
                      <a:r>
                        <a:rPr lang="en-US" sz="1400" dirty="0">
                          <a:solidFill>
                            <a:schemeClr val="tx1"/>
                          </a:solidFill>
                          <a:latin typeface="+mn-lt"/>
                          <a:ea typeface="SimSun" panose="02010600030101010101" pitchFamily="2" charset="-122"/>
                          <a:cs typeface="Times New Roman" panose="02020603050405020304" pitchFamily="18" charset="0"/>
                        </a:rPr>
                        <a:t>IIIB</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spcBef>
                          <a:spcPts val="300"/>
                        </a:spcBef>
                        <a:buClrTx/>
                        <a:defRPr/>
                      </a:pPr>
                      <a:r>
                        <a:rPr lang="en-US" sz="1400" dirty="0">
                          <a:solidFill>
                            <a:schemeClr val="tx1"/>
                          </a:solidFill>
                          <a:latin typeface="+mn-lt"/>
                          <a:ea typeface="SimSun" panose="02010600030101010101" pitchFamily="2" charset="-122"/>
                          <a:cs typeface="Times New Roman" panose="02020603050405020304" pitchFamily="18" charset="0"/>
                        </a:rPr>
                        <a:t>Breast, Lung LN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indent="0" algn="ctr">
                        <a:buFont typeface="Arial" panose="020B0604020202020204" pitchFamily="34" charset="0"/>
                        <a:buNone/>
                      </a:pPr>
                      <a:r>
                        <a:rPr lang="en-US" sz="1400" dirty="0">
                          <a:solidFill>
                            <a:schemeClr val="tx1"/>
                          </a:solidFill>
                          <a:latin typeface="+mn-lt"/>
                          <a:cs typeface="Calibri" panose="020F0502020204030204" pitchFamily="34" charset="0"/>
                        </a:rPr>
                        <a:t>05Sep2018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indent="0" algn="ctr">
                        <a:buFont typeface="Arial" panose="020B0604020202020204" pitchFamily="34" charset="0"/>
                        <a:buNone/>
                      </a:pPr>
                      <a:r>
                        <a:rPr lang="en-US" sz="1400" dirty="0">
                          <a:solidFill>
                            <a:schemeClr val="tx1"/>
                          </a:solidFill>
                          <a:latin typeface="+mn-lt"/>
                          <a:cs typeface="Calibri" panose="020F0502020204030204" pitchFamily="34" charset="0"/>
                        </a:rPr>
                        <a:t>01Apr2019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fontAlgn="b"/>
                      <a:r>
                        <a:rPr lang="en-US" sz="1400" b="0" i="0" u="none" strike="noStrike" dirty="0">
                          <a:solidFill>
                            <a:schemeClr val="tx1"/>
                          </a:solidFill>
                          <a:effectLst/>
                          <a:latin typeface="+mn-lt"/>
                          <a:cs typeface="Calibri" panose="020F0502020204030204" pitchFamily="34" charset="0"/>
                        </a:rPr>
                        <a:t>116</a:t>
                      </a:r>
                    </a:p>
                  </a:txBody>
                  <a:tcPr marL="9144" marR="9144"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fontAlgn="b"/>
                      <a:r>
                        <a:rPr lang="en-US" sz="1400" b="0" i="0" u="none" strike="noStrike" dirty="0">
                          <a:solidFill>
                            <a:schemeClr val="tx1"/>
                          </a:solidFill>
                          <a:effectLst/>
                          <a:latin typeface="+mn-lt"/>
                          <a:cs typeface="Calibri" panose="020F0502020204030204" pitchFamily="34" charset="0"/>
                        </a:rPr>
                        <a:t>08Dec2020</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fontAlgn="b"/>
                      <a:r>
                        <a:rPr lang="en-US" sz="1400" b="0" i="0" u="none" strike="noStrike" dirty="0">
                          <a:solidFill>
                            <a:schemeClr val="tx1"/>
                          </a:solidFill>
                          <a:effectLst/>
                          <a:latin typeface="+mn-lt"/>
                          <a:cs typeface="Calibri" panose="020F0502020204030204" pitchFamily="34" charset="0"/>
                        </a:rPr>
                        <a:t>PD</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fontAlgn="b"/>
                      <a:r>
                        <a:rPr lang="en-US" sz="1400" b="0" i="0" u="none" strike="noStrike" dirty="0">
                          <a:solidFill>
                            <a:schemeClr val="tx1"/>
                          </a:solidFill>
                          <a:effectLst/>
                          <a:latin typeface="+mn-lt"/>
                          <a:cs typeface="Calibri" panose="020F0502020204030204" pitchFamily="34" charset="0"/>
                        </a:rPr>
                        <a:t>Alive and disease free as of Oct 2021</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743732302"/>
                  </a:ext>
                </a:extLst>
              </a:tr>
            </a:tbl>
          </a:graphicData>
        </a:graphic>
      </p:graphicFrame>
      <p:graphicFrame>
        <p:nvGraphicFramePr>
          <p:cNvPr id="14" name="Table 13">
            <a:extLst>
              <a:ext uri="{FF2B5EF4-FFF2-40B4-BE49-F238E27FC236}">
                <a16:creationId xmlns:a16="http://schemas.microsoft.com/office/drawing/2014/main" id="{A8B1B69F-45D5-4377-ADCE-DDA76DF6F4AF}"/>
              </a:ext>
            </a:extLst>
          </p:cNvPr>
          <p:cNvGraphicFramePr>
            <a:graphicFrameLocks noGrp="1"/>
          </p:cNvGraphicFramePr>
          <p:nvPr>
            <p:extLst>
              <p:ext uri="{D42A27DB-BD31-4B8C-83A1-F6EECF244321}">
                <p14:modId xmlns:p14="http://schemas.microsoft.com/office/powerpoint/2010/main" val="2537485620"/>
              </p:ext>
            </p:extLst>
          </p:nvPr>
        </p:nvGraphicFramePr>
        <p:xfrm>
          <a:off x="161655" y="2523440"/>
          <a:ext cx="1197864" cy="843153"/>
        </p:xfrm>
        <a:graphic>
          <a:graphicData uri="http://schemas.openxmlformats.org/drawingml/2006/table">
            <a:tbl>
              <a:tblPr>
                <a:tableStyleId>{6E25E649-3F16-4E02-A733-19D2CDBF48F0}</a:tableStyleId>
              </a:tblPr>
              <a:tblGrid>
                <a:gridCol w="598932">
                  <a:extLst>
                    <a:ext uri="{9D8B030D-6E8A-4147-A177-3AD203B41FA5}">
                      <a16:colId xmlns:a16="http://schemas.microsoft.com/office/drawing/2014/main" val="830339776"/>
                    </a:ext>
                  </a:extLst>
                </a:gridCol>
                <a:gridCol w="598932">
                  <a:extLst>
                    <a:ext uri="{9D8B030D-6E8A-4147-A177-3AD203B41FA5}">
                      <a16:colId xmlns:a16="http://schemas.microsoft.com/office/drawing/2014/main" val="2968928371"/>
                    </a:ext>
                  </a:extLst>
                </a:gridCol>
              </a:tblGrid>
              <a:tr h="303505">
                <a:tc>
                  <a:txBody>
                    <a:bodyPr/>
                    <a:lstStyle/>
                    <a:p>
                      <a:pPr algn="ctr" fontAlgn="ctr"/>
                      <a:r>
                        <a:rPr lang="en-US" sz="1100" b="0" i="0" u="none" strike="noStrike" dirty="0">
                          <a:solidFill>
                            <a:schemeClr val="bg1"/>
                          </a:solidFill>
                          <a:effectLst/>
                          <a:latin typeface="+mn-lt"/>
                          <a:cs typeface="Arial" panose="020B0604020202020204" pitchFamily="34" charset="0"/>
                        </a:rPr>
                        <a:t>LDH at Baseline</a:t>
                      </a:r>
                    </a:p>
                  </a:txBody>
                  <a:tcPr marL="9144" marR="9144" marT="9144" marB="914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F4C6F"/>
                    </a:solidFill>
                  </a:tcPr>
                </a:tc>
                <a:tc>
                  <a:txBody>
                    <a:bodyPr/>
                    <a:lstStyle>
                      <a:lvl1pPr marL="0" algn="l" defTabSz="609585" rtl="0" eaLnBrk="1" latinLnBrk="0" hangingPunct="1">
                        <a:defRPr sz="2400" kern="1200">
                          <a:solidFill>
                            <a:schemeClr val="dk1"/>
                          </a:solidFill>
                          <a:latin typeface="Calibri" panose="020F0502020204030204"/>
                        </a:defRPr>
                      </a:lvl1pPr>
                      <a:lvl2pPr marL="609585" algn="l" defTabSz="609585" rtl="0" eaLnBrk="1" latinLnBrk="0" hangingPunct="1">
                        <a:defRPr sz="2400" kern="1200">
                          <a:solidFill>
                            <a:schemeClr val="dk1"/>
                          </a:solidFill>
                          <a:latin typeface="Calibri" panose="020F0502020204030204"/>
                        </a:defRPr>
                      </a:lvl2pPr>
                      <a:lvl3pPr marL="1219170" algn="l" defTabSz="609585" rtl="0" eaLnBrk="1" latinLnBrk="0" hangingPunct="1">
                        <a:defRPr sz="2400" kern="1200">
                          <a:solidFill>
                            <a:schemeClr val="dk1"/>
                          </a:solidFill>
                          <a:latin typeface="Calibri" panose="020F0502020204030204"/>
                        </a:defRPr>
                      </a:lvl3pPr>
                      <a:lvl4pPr marL="1828754" algn="l" defTabSz="609585" rtl="0" eaLnBrk="1" latinLnBrk="0" hangingPunct="1">
                        <a:defRPr sz="2400" kern="1200">
                          <a:solidFill>
                            <a:schemeClr val="dk1"/>
                          </a:solidFill>
                          <a:latin typeface="Calibri" panose="020F0502020204030204"/>
                        </a:defRPr>
                      </a:lvl4pPr>
                      <a:lvl5pPr marL="2438339" algn="l" defTabSz="609585" rtl="0" eaLnBrk="1" latinLnBrk="0" hangingPunct="1">
                        <a:defRPr sz="2400" kern="1200">
                          <a:solidFill>
                            <a:schemeClr val="dk1"/>
                          </a:solidFill>
                          <a:latin typeface="Calibri" panose="020F0502020204030204"/>
                        </a:defRPr>
                      </a:lvl5pPr>
                      <a:lvl6pPr marL="3047924" algn="l" defTabSz="609585" rtl="0" eaLnBrk="1" latinLnBrk="0" hangingPunct="1">
                        <a:defRPr sz="2400" kern="1200">
                          <a:solidFill>
                            <a:schemeClr val="dk1"/>
                          </a:solidFill>
                          <a:latin typeface="Calibri" panose="020F0502020204030204"/>
                        </a:defRPr>
                      </a:lvl6pPr>
                      <a:lvl7pPr marL="3657509" algn="l" defTabSz="609585" rtl="0" eaLnBrk="1" latinLnBrk="0" hangingPunct="1">
                        <a:defRPr sz="2400" kern="1200">
                          <a:solidFill>
                            <a:schemeClr val="dk1"/>
                          </a:solidFill>
                          <a:latin typeface="Calibri" panose="020F0502020204030204"/>
                        </a:defRPr>
                      </a:lvl7pPr>
                      <a:lvl8pPr marL="4267093" algn="l" defTabSz="609585" rtl="0" eaLnBrk="1" latinLnBrk="0" hangingPunct="1">
                        <a:defRPr sz="2400" kern="1200">
                          <a:solidFill>
                            <a:schemeClr val="dk1"/>
                          </a:solidFill>
                          <a:latin typeface="Calibri" panose="020F0502020204030204"/>
                        </a:defRPr>
                      </a:lvl8pPr>
                      <a:lvl9pPr marL="4876678" algn="l" defTabSz="609585" rtl="0" eaLnBrk="1" latinLnBrk="0" hangingPunct="1">
                        <a:defRPr sz="2400" kern="1200">
                          <a:solidFill>
                            <a:schemeClr val="dk1"/>
                          </a:solidFill>
                          <a:latin typeface="Calibri" panose="020F0502020204030204"/>
                        </a:defRPr>
                      </a:lvl9pPr>
                    </a:lstStyle>
                    <a:p>
                      <a:pPr algn="ctr" fontAlgn="ctr"/>
                      <a:r>
                        <a:rPr lang="en-US" sz="1100" b="0" i="0" u="none" strike="noStrike" dirty="0">
                          <a:solidFill>
                            <a:schemeClr val="bg1"/>
                          </a:solidFill>
                          <a:effectLst/>
                          <a:latin typeface="Arial Narrow" panose="020B0606020202030204" pitchFamily="34" charset="0"/>
                          <a:cs typeface="Arial"/>
                        </a:rPr>
                        <a:t>PD-L1</a:t>
                      </a:r>
                    </a:p>
                  </a:txBody>
                  <a:tcPr marL="9144" marR="9144" marT="9144" marB="914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F4C6F"/>
                    </a:solidFill>
                  </a:tcPr>
                </a:tc>
                <a:extLst>
                  <a:ext uri="{0D108BD9-81ED-4DB2-BD59-A6C34878D82A}">
                    <a16:rowId xmlns:a16="http://schemas.microsoft.com/office/drawing/2014/main" val="1687242911"/>
                  </a:ext>
                </a:extLst>
              </a:tr>
              <a:tr h="368298">
                <a:tc>
                  <a:txBody>
                    <a:bodyPr/>
                    <a:lstStyle/>
                    <a:p>
                      <a:pPr algn="ctr" rtl="0" fontAlgn="b"/>
                      <a:r>
                        <a:rPr lang="en-US" sz="1100" b="0" i="0" u="none" strike="noStrike" dirty="0">
                          <a:solidFill>
                            <a:srgbClr val="000000"/>
                          </a:solidFill>
                          <a:effectLst/>
                          <a:latin typeface="Arial Narrow" panose="020B0606020202030204" pitchFamily="34" charset="0"/>
                        </a:rPr>
                        <a:t>251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dk1"/>
                          </a:solidFill>
                          <a:latin typeface="Calibri" panose="020F0502020204030204"/>
                        </a:defRPr>
                      </a:lvl1pPr>
                      <a:lvl2pPr marL="609585" algn="l" defTabSz="609585" rtl="0" eaLnBrk="1" latinLnBrk="0" hangingPunct="1">
                        <a:defRPr sz="2400" kern="1200">
                          <a:solidFill>
                            <a:schemeClr val="dk1"/>
                          </a:solidFill>
                          <a:latin typeface="Calibri" panose="020F0502020204030204"/>
                        </a:defRPr>
                      </a:lvl2pPr>
                      <a:lvl3pPr marL="1219170" algn="l" defTabSz="609585" rtl="0" eaLnBrk="1" latinLnBrk="0" hangingPunct="1">
                        <a:defRPr sz="2400" kern="1200">
                          <a:solidFill>
                            <a:schemeClr val="dk1"/>
                          </a:solidFill>
                          <a:latin typeface="Calibri" panose="020F0502020204030204"/>
                        </a:defRPr>
                      </a:lvl3pPr>
                      <a:lvl4pPr marL="1828754" algn="l" defTabSz="609585" rtl="0" eaLnBrk="1" latinLnBrk="0" hangingPunct="1">
                        <a:defRPr sz="2400" kern="1200">
                          <a:solidFill>
                            <a:schemeClr val="dk1"/>
                          </a:solidFill>
                          <a:latin typeface="Calibri" panose="020F0502020204030204"/>
                        </a:defRPr>
                      </a:lvl4pPr>
                      <a:lvl5pPr marL="2438339" algn="l" defTabSz="609585" rtl="0" eaLnBrk="1" latinLnBrk="0" hangingPunct="1">
                        <a:defRPr sz="2400" kern="1200">
                          <a:solidFill>
                            <a:schemeClr val="dk1"/>
                          </a:solidFill>
                          <a:latin typeface="Calibri" panose="020F0502020204030204"/>
                        </a:defRPr>
                      </a:lvl5pPr>
                      <a:lvl6pPr marL="3047924" algn="l" defTabSz="609585" rtl="0" eaLnBrk="1" latinLnBrk="0" hangingPunct="1">
                        <a:defRPr sz="2400" kern="1200">
                          <a:solidFill>
                            <a:schemeClr val="dk1"/>
                          </a:solidFill>
                          <a:latin typeface="Calibri" panose="020F0502020204030204"/>
                        </a:defRPr>
                      </a:lvl6pPr>
                      <a:lvl7pPr marL="3657509" algn="l" defTabSz="609585" rtl="0" eaLnBrk="1" latinLnBrk="0" hangingPunct="1">
                        <a:defRPr sz="2400" kern="1200">
                          <a:solidFill>
                            <a:schemeClr val="dk1"/>
                          </a:solidFill>
                          <a:latin typeface="Calibri" panose="020F0502020204030204"/>
                        </a:defRPr>
                      </a:lvl7pPr>
                      <a:lvl8pPr marL="4267093" algn="l" defTabSz="609585" rtl="0" eaLnBrk="1" latinLnBrk="0" hangingPunct="1">
                        <a:defRPr sz="2400" kern="1200">
                          <a:solidFill>
                            <a:schemeClr val="dk1"/>
                          </a:solidFill>
                          <a:latin typeface="Calibri" panose="020F0502020204030204"/>
                        </a:defRPr>
                      </a:lvl8pPr>
                      <a:lvl9pPr marL="4876678" algn="l" defTabSz="609585" rtl="0" eaLnBrk="1" latinLnBrk="0" hangingPunct="1">
                        <a:defRPr sz="2400" kern="1200">
                          <a:solidFill>
                            <a:schemeClr val="dk1"/>
                          </a:solidFill>
                          <a:latin typeface="Calibri" panose="020F0502020204030204"/>
                        </a:defRPr>
                      </a:lvl9p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US" sz="1050" b="0" i="0" u="none" strike="noStrike" dirty="0">
                          <a:solidFill>
                            <a:schemeClr val="tx1"/>
                          </a:solidFill>
                          <a:effectLst/>
                          <a:latin typeface="Arial Narrow" panose="020B0606020202030204" pitchFamily="34" charset="0"/>
                        </a:rPr>
                        <a:t>Negative </a:t>
                      </a:r>
                      <a:r>
                        <a:rPr lang="en-US" sz="1050" b="0" i="0" u="none" strike="noStrike" dirty="0">
                          <a:solidFill>
                            <a:srgbClr val="000000"/>
                          </a:solidFill>
                          <a:effectLst/>
                          <a:latin typeface="Arial Narrow"/>
                        </a:rPr>
                        <a:t>Archival (11/2015)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1843300"/>
                  </a:ext>
                </a:extLst>
              </a:tr>
            </a:tbl>
          </a:graphicData>
        </a:graphic>
      </p:graphicFrame>
      <p:grpSp>
        <p:nvGrpSpPr>
          <p:cNvPr id="15" name="Group 14">
            <a:extLst>
              <a:ext uri="{FF2B5EF4-FFF2-40B4-BE49-F238E27FC236}">
                <a16:creationId xmlns:a16="http://schemas.microsoft.com/office/drawing/2014/main" id="{B40A4453-B0A6-47BC-A559-8E0519D7DBA3}"/>
              </a:ext>
            </a:extLst>
          </p:cNvPr>
          <p:cNvGrpSpPr>
            <a:grpSpLocks noChangeAspect="1"/>
          </p:cNvGrpSpPr>
          <p:nvPr/>
        </p:nvGrpSpPr>
        <p:grpSpPr>
          <a:xfrm>
            <a:off x="1496220" y="3397422"/>
            <a:ext cx="4321569" cy="1370071"/>
            <a:chOff x="304909" y="760490"/>
            <a:chExt cx="9163554" cy="2905130"/>
          </a:xfrm>
        </p:grpSpPr>
        <p:grpSp>
          <p:nvGrpSpPr>
            <p:cNvPr id="16" name="Group 15">
              <a:extLst>
                <a:ext uri="{FF2B5EF4-FFF2-40B4-BE49-F238E27FC236}">
                  <a16:creationId xmlns:a16="http://schemas.microsoft.com/office/drawing/2014/main" id="{4711CE85-1E32-4C6E-A8F5-29FFE3E82146}"/>
                </a:ext>
              </a:extLst>
            </p:cNvPr>
            <p:cNvGrpSpPr/>
            <p:nvPr/>
          </p:nvGrpSpPr>
          <p:grpSpPr>
            <a:xfrm>
              <a:off x="304909" y="761999"/>
              <a:ext cx="4563979" cy="2903621"/>
              <a:chOff x="2197768" y="1724526"/>
              <a:chExt cx="8125327" cy="4844716"/>
            </a:xfrm>
          </p:grpSpPr>
          <p:pic>
            <p:nvPicPr>
              <p:cNvPr id="20" name="Picture 19">
                <a:extLst>
                  <a:ext uri="{FF2B5EF4-FFF2-40B4-BE49-F238E27FC236}">
                    <a16:creationId xmlns:a16="http://schemas.microsoft.com/office/drawing/2014/main" id="{B72BCDF6-4878-49FC-AD19-C8DB3B1587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97768" y="1724526"/>
                <a:ext cx="8125327" cy="4844716"/>
              </a:xfrm>
              <a:prstGeom prst="rect">
                <a:avLst/>
              </a:prstGeom>
            </p:spPr>
          </p:pic>
          <p:sp>
            <p:nvSpPr>
              <p:cNvPr id="22" name="Isosceles Triangle 21">
                <a:extLst>
                  <a:ext uri="{FF2B5EF4-FFF2-40B4-BE49-F238E27FC236}">
                    <a16:creationId xmlns:a16="http://schemas.microsoft.com/office/drawing/2014/main" id="{0C42BA38-8AEF-4946-B8FC-472EFE0E14CD}"/>
                  </a:ext>
                </a:extLst>
              </p:cNvPr>
              <p:cNvSpPr/>
              <p:nvPr/>
            </p:nvSpPr>
            <p:spPr>
              <a:xfrm rot="10800000">
                <a:off x="8470231" y="1860880"/>
                <a:ext cx="1644314" cy="2510593"/>
              </a:xfrm>
              <a:prstGeom prst="triangle">
                <a:avLst>
                  <a:gd name="adj" fmla="val 12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B0EFAD5D-C1FA-46F0-A57E-FC66CE9CCEA8}"/>
                </a:ext>
              </a:extLst>
            </p:cNvPr>
            <p:cNvSpPr/>
            <p:nvPr/>
          </p:nvSpPr>
          <p:spPr>
            <a:xfrm>
              <a:off x="3088105" y="811637"/>
              <a:ext cx="1532021" cy="1321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CF9213FD-86E1-44E1-AA30-499D07E8EB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65532" y="760490"/>
              <a:ext cx="4402931" cy="2905130"/>
            </a:xfrm>
            <a:prstGeom prst="rect">
              <a:avLst/>
            </a:prstGeom>
          </p:spPr>
        </p:pic>
        <p:sp>
          <p:nvSpPr>
            <p:cNvPr id="19" name="Rectangle 18">
              <a:extLst>
                <a:ext uri="{FF2B5EF4-FFF2-40B4-BE49-F238E27FC236}">
                  <a16:creationId xmlns:a16="http://schemas.microsoft.com/office/drawing/2014/main" id="{8CACDA4E-AC8E-46DA-8381-F58F36A1CE71}"/>
                </a:ext>
              </a:extLst>
            </p:cNvPr>
            <p:cNvSpPr/>
            <p:nvPr/>
          </p:nvSpPr>
          <p:spPr>
            <a:xfrm>
              <a:off x="8143355" y="1111521"/>
              <a:ext cx="804586" cy="658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0013F4FD-2B37-45CC-838F-1E9D811511ED}"/>
              </a:ext>
            </a:extLst>
          </p:cNvPr>
          <p:cNvSpPr txBox="1"/>
          <p:nvPr/>
        </p:nvSpPr>
        <p:spPr>
          <a:xfrm>
            <a:off x="3867272" y="6374627"/>
            <a:ext cx="17050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8416A"/>
                </a:solidFill>
                <a:effectLst/>
                <a:uLnTx/>
                <a:uFillTx/>
                <a:latin typeface="Calibri"/>
                <a:ea typeface="+mn-ea"/>
                <a:cs typeface="+mn-cs"/>
              </a:rPr>
              <a:t>Week 24</a:t>
            </a:r>
          </a:p>
        </p:txBody>
      </p:sp>
      <p:sp>
        <p:nvSpPr>
          <p:cNvPr id="24" name="TextBox 23">
            <a:extLst>
              <a:ext uri="{FF2B5EF4-FFF2-40B4-BE49-F238E27FC236}">
                <a16:creationId xmlns:a16="http://schemas.microsoft.com/office/drawing/2014/main" id="{E7D3A9A6-8D6E-42CC-B315-A8CFC6B6C5DD}"/>
              </a:ext>
            </a:extLst>
          </p:cNvPr>
          <p:cNvSpPr txBox="1"/>
          <p:nvPr/>
        </p:nvSpPr>
        <p:spPr>
          <a:xfrm>
            <a:off x="1670540" y="6350168"/>
            <a:ext cx="17050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8416A"/>
                </a:solidFill>
                <a:effectLst/>
                <a:uLnTx/>
                <a:uFillTx/>
                <a:latin typeface="Calibri"/>
                <a:ea typeface="+mn-ea"/>
                <a:cs typeface="+mn-cs"/>
              </a:rPr>
              <a:t>Baseline</a:t>
            </a:r>
          </a:p>
        </p:txBody>
      </p:sp>
      <p:pic>
        <p:nvPicPr>
          <p:cNvPr id="26" name="Picture 25">
            <a:extLst>
              <a:ext uri="{FF2B5EF4-FFF2-40B4-BE49-F238E27FC236}">
                <a16:creationId xmlns:a16="http://schemas.microsoft.com/office/drawing/2014/main" id="{1C8B8B3A-DDD8-4881-BDC1-8A625FEBC5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96220" y="4977419"/>
            <a:ext cx="2058764" cy="1389033"/>
          </a:xfrm>
          <a:prstGeom prst="rect">
            <a:avLst/>
          </a:prstGeom>
        </p:spPr>
      </p:pic>
      <p:pic>
        <p:nvPicPr>
          <p:cNvPr id="27" name="Picture 26">
            <a:extLst>
              <a:ext uri="{FF2B5EF4-FFF2-40B4-BE49-F238E27FC236}">
                <a16:creationId xmlns:a16="http://schemas.microsoft.com/office/drawing/2014/main" id="{19FC2F97-FCA3-4D9D-8379-FCBDCFBDA0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59025" y="4977419"/>
            <a:ext cx="2058764" cy="1397208"/>
          </a:xfrm>
          <a:prstGeom prst="rect">
            <a:avLst/>
          </a:prstGeom>
        </p:spPr>
      </p:pic>
      <p:pic>
        <p:nvPicPr>
          <p:cNvPr id="30" name="Picture 29">
            <a:extLst>
              <a:ext uri="{FF2B5EF4-FFF2-40B4-BE49-F238E27FC236}">
                <a16:creationId xmlns:a16="http://schemas.microsoft.com/office/drawing/2014/main" id="{4797516B-CD11-4E51-A2D9-DEA01551E2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43947" y="3335742"/>
            <a:ext cx="5241999" cy="3283353"/>
          </a:xfrm>
          <a:prstGeom prst="rect">
            <a:avLst/>
          </a:prstGeom>
        </p:spPr>
      </p:pic>
      <p:sp>
        <p:nvSpPr>
          <p:cNvPr id="33" name="TextBox 32">
            <a:extLst>
              <a:ext uri="{FF2B5EF4-FFF2-40B4-BE49-F238E27FC236}">
                <a16:creationId xmlns:a16="http://schemas.microsoft.com/office/drawing/2014/main" id="{35B570AA-D26F-44AB-A137-A2B1C50252BA}"/>
              </a:ext>
            </a:extLst>
          </p:cNvPr>
          <p:cNvSpPr txBox="1"/>
          <p:nvPr/>
        </p:nvSpPr>
        <p:spPr>
          <a:xfrm>
            <a:off x="2289071" y="4757764"/>
            <a:ext cx="536946" cy="24622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Light"/>
                <a:ea typeface="+mn-ea"/>
                <a:cs typeface="Calibri Light"/>
              </a:rPr>
              <a:t>Mar 2019</a:t>
            </a:r>
          </a:p>
        </p:txBody>
      </p:sp>
      <p:sp>
        <p:nvSpPr>
          <p:cNvPr id="34" name="TextBox 33">
            <a:extLst>
              <a:ext uri="{FF2B5EF4-FFF2-40B4-BE49-F238E27FC236}">
                <a16:creationId xmlns:a16="http://schemas.microsoft.com/office/drawing/2014/main" id="{6F4D865A-00A3-4B36-B07F-FF29A8C59F32}"/>
              </a:ext>
            </a:extLst>
          </p:cNvPr>
          <p:cNvSpPr txBox="1"/>
          <p:nvPr/>
        </p:nvSpPr>
        <p:spPr>
          <a:xfrm>
            <a:off x="4602157" y="4757764"/>
            <a:ext cx="536946" cy="24622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Light"/>
                <a:ea typeface="+mn-ea"/>
                <a:cs typeface="Calibri Light"/>
              </a:rPr>
              <a:t>Sep 2019</a:t>
            </a:r>
          </a:p>
        </p:txBody>
      </p:sp>
      <p:pic>
        <p:nvPicPr>
          <p:cNvPr id="28" name="Picture 27">
            <a:extLst>
              <a:ext uri="{FF2B5EF4-FFF2-40B4-BE49-F238E27FC236}">
                <a16:creationId xmlns:a16="http://schemas.microsoft.com/office/drawing/2014/main" id="{593F1938-7ED4-4C21-AA32-6A436B9D86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82544" y="2432128"/>
            <a:ext cx="8569843" cy="934465"/>
          </a:xfrm>
          <a:prstGeom prst="rect">
            <a:avLst/>
          </a:prstGeom>
        </p:spPr>
      </p:pic>
      <p:sp>
        <p:nvSpPr>
          <p:cNvPr id="29" name="Arrow: Chevron 7">
            <a:extLst>
              <a:ext uri="{FF2B5EF4-FFF2-40B4-BE49-F238E27FC236}">
                <a16:creationId xmlns:a16="http://schemas.microsoft.com/office/drawing/2014/main" id="{0E61C9FA-00F2-4EBE-B916-C69FF988F05A}"/>
              </a:ext>
            </a:extLst>
          </p:cNvPr>
          <p:cNvSpPr/>
          <p:nvPr/>
        </p:nvSpPr>
        <p:spPr>
          <a:xfrm>
            <a:off x="10379006" y="3897"/>
            <a:ext cx="1816996" cy="1319100"/>
          </a:xfrm>
          <a:custGeom>
            <a:avLst/>
            <a:gdLst>
              <a:gd name="connsiteX0" fmla="*/ 0 w 2405288"/>
              <a:gd name="connsiteY0" fmla="*/ 0 h 1319100"/>
              <a:gd name="connsiteX1" fmla="*/ 1816996 w 2405288"/>
              <a:gd name="connsiteY1" fmla="*/ 0 h 1319100"/>
              <a:gd name="connsiteX2" fmla="*/ 2405288 w 2405288"/>
              <a:gd name="connsiteY2" fmla="*/ 659550 h 1319100"/>
              <a:gd name="connsiteX3" fmla="*/ 1816996 w 2405288"/>
              <a:gd name="connsiteY3" fmla="*/ 1319100 h 1319100"/>
              <a:gd name="connsiteX4" fmla="*/ 0 w 2405288"/>
              <a:gd name="connsiteY4" fmla="*/ 1319100 h 1319100"/>
              <a:gd name="connsiteX5" fmla="*/ 588292 w 2405288"/>
              <a:gd name="connsiteY5" fmla="*/ 659550 h 1319100"/>
              <a:gd name="connsiteX6" fmla="*/ 0 w 2405288"/>
              <a:gd name="connsiteY6" fmla="*/ 0 h 1319100"/>
              <a:gd name="connsiteX0" fmla="*/ 0 w 1816996"/>
              <a:gd name="connsiteY0" fmla="*/ 0 h 1319100"/>
              <a:gd name="connsiteX1" fmla="*/ 1816996 w 1816996"/>
              <a:gd name="connsiteY1" fmla="*/ 0 h 1319100"/>
              <a:gd name="connsiteX2" fmla="*/ 1816996 w 1816996"/>
              <a:gd name="connsiteY2" fmla="*/ 1319100 h 1319100"/>
              <a:gd name="connsiteX3" fmla="*/ 0 w 1816996"/>
              <a:gd name="connsiteY3" fmla="*/ 1319100 h 1319100"/>
              <a:gd name="connsiteX4" fmla="*/ 588292 w 1816996"/>
              <a:gd name="connsiteY4" fmla="*/ 659550 h 1319100"/>
              <a:gd name="connsiteX5" fmla="*/ 0 w 1816996"/>
              <a:gd name="connsiteY5" fmla="*/ 0 h 13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996" h="1319100">
                <a:moveTo>
                  <a:pt x="0" y="0"/>
                </a:moveTo>
                <a:lnTo>
                  <a:pt x="1816996" y="0"/>
                </a:lnTo>
                <a:lnTo>
                  <a:pt x="1816996" y="1319100"/>
                </a:lnTo>
                <a:lnTo>
                  <a:pt x="0" y="1319100"/>
                </a:lnTo>
                <a:lnTo>
                  <a:pt x="588292" y="659550"/>
                </a:lnTo>
                <a:lnTo>
                  <a:pt x="0" y="0"/>
                </a:lnTo>
                <a:close/>
              </a:path>
            </a:pathLst>
          </a:custGeom>
          <a:solidFill>
            <a:srgbClr val="0099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457200"/>
            <a:r>
              <a:rPr lang="en-US" sz="2000" b="1" dirty="0">
                <a:solidFill>
                  <a:srgbClr val="FFFFFF"/>
                </a:solidFill>
                <a:latin typeface="Calibri" panose="020F0502020204030204"/>
              </a:rPr>
              <a:t>TNBC</a:t>
            </a:r>
            <a:endParaRPr lang="en-US" b="1" dirty="0">
              <a:solidFill>
                <a:srgbClr val="FFFFFF"/>
              </a:solidFill>
              <a:latin typeface="Calibri" panose="020F0502020204030204"/>
            </a:endParaRPr>
          </a:p>
          <a:p>
            <a:pPr algn="r" defTabSz="457200"/>
            <a:endParaRPr lang="en-US" sz="2000" b="1" dirty="0">
              <a:solidFill>
                <a:srgbClr val="FFFFFF"/>
              </a:solidFill>
              <a:latin typeface="Calibri" panose="020F0502020204030204"/>
            </a:endParaRPr>
          </a:p>
          <a:p>
            <a:pPr algn="r" defTabSz="457200"/>
            <a:r>
              <a:rPr lang="en-US" sz="1400" dirty="0">
                <a:solidFill>
                  <a:schemeClr val="bg1"/>
                </a:solidFill>
              </a:rPr>
              <a:t>COHORT 1</a:t>
            </a:r>
            <a:br>
              <a:rPr lang="en-US" sz="1400" dirty="0">
                <a:solidFill>
                  <a:schemeClr val="bg1"/>
                </a:solidFill>
              </a:rPr>
            </a:br>
            <a:r>
              <a:rPr lang="en-US" sz="1400" dirty="0">
                <a:solidFill>
                  <a:schemeClr val="bg1"/>
                </a:solidFill>
              </a:rPr>
              <a:t>pIL-12 + Pembrolizumab</a:t>
            </a:r>
            <a:endParaRPr lang="en-US" b="1" dirty="0">
              <a:solidFill>
                <a:srgbClr val="FFFFFF"/>
              </a:solidFill>
              <a:latin typeface="Calibri" panose="020F0502020204030204"/>
            </a:endParaRPr>
          </a:p>
        </p:txBody>
      </p:sp>
    </p:spTree>
    <p:extLst>
      <p:ext uri="{BB962C8B-B14F-4D97-AF65-F5344CB8AC3E}">
        <p14:creationId xmlns:p14="http://schemas.microsoft.com/office/powerpoint/2010/main" val="2280753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3D7EEB-BB75-4EE8-8C4A-E77FB8BD1700}"/>
              </a:ext>
            </a:extLst>
          </p:cNvPr>
          <p:cNvSpPr>
            <a:spLocks noGrp="1"/>
          </p:cNvSpPr>
          <p:nvPr>
            <p:ph idx="1"/>
          </p:nvPr>
        </p:nvSpPr>
        <p:spPr/>
        <p:txBody>
          <a:bodyPr>
            <a:normAutofit/>
          </a:bodyPr>
          <a:lstStyle/>
          <a:p>
            <a:r>
              <a:rPr lang="en-US" sz="2800" dirty="0">
                <a:solidFill>
                  <a:srgbClr val="0F416A"/>
                </a:solidFill>
                <a:latin typeface="Avenir Next" panose="020B0503020202020204"/>
                <a:cs typeface="+mn-cs"/>
              </a:rPr>
              <a:t>San Antonio Breast Cancer Symposium 2021</a:t>
            </a:r>
          </a:p>
          <a:p>
            <a:pPr lvl="1"/>
            <a:r>
              <a:rPr lang="en-US" sz="2534" dirty="0">
                <a:solidFill>
                  <a:srgbClr val="0F416A"/>
                </a:solidFill>
                <a:latin typeface="Avenir Next" panose="020B0503020202020204"/>
                <a:cs typeface="+mn-cs"/>
              </a:rPr>
              <a:t>“Durable responses with </a:t>
            </a:r>
            <a:r>
              <a:rPr lang="en-US" sz="2534" dirty="0" err="1">
                <a:solidFill>
                  <a:srgbClr val="0F416A"/>
                </a:solidFill>
                <a:latin typeface="Avenir Next" panose="020B0503020202020204"/>
                <a:cs typeface="+mn-cs"/>
              </a:rPr>
              <a:t>intratumoral</a:t>
            </a:r>
            <a:r>
              <a:rPr lang="en-US" sz="2534" dirty="0">
                <a:solidFill>
                  <a:srgbClr val="0F416A"/>
                </a:solidFill>
                <a:latin typeface="Avenir Next" panose="020B0503020202020204"/>
                <a:cs typeface="+mn-cs"/>
              </a:rPr>
              <a:t> electroporation of plasmid interleukin-12 plus pembrolizumab in patients with advanced triple-negative breast cancer: Cohort 1 update from KEYNOTE-890”</a:t>
            </a:r>
          </a:p>
          <a:p>
            <a:pPr lvl="1"/>
            <a:r>
              <a:rPr lang="en-US" sz="2534" dirty="0">
                <a:solidFill>
                  <a:srgbClr val="0F416A"/>
                </a:solidFill>
                <a:latin typeface="Avenir Next" panose="020B0503020202020204"/>
                <a:cs typeface="+mn-cs"/>
              </a:rPr>
              <a:t>Poster P2-14-06, to be </a:t>
            </a:r>
            <a:r>
              <a:rPr lang="en-US" sz="2534">
                <a:solidFill>
                  <a:srgbClr val="0F416A"/>
                </a:solidFill>
                <a:latin typeface="Avenir Next" panose="020B0503020202020204"/>
                <a:cs typeface="+mn-cs"/>
              </a:rPr>
              <a:t>presented December 8, 2021 5:00-6:30pm</a:t>
            </a:r>
          </a:p>
          <a:p>
            <a:pPr lvl="1"/>
            <a:endParaRPr lang="en-US" sz="2534" dirty="0">
              <a:solidFill>
                <a:srgbClr val="0F416A"/>
              </a:solidFill>
              <a:latin typeface="Avenir Next" panose="020B0503020202020204"/>
              <a:cs typeface="+mn-cs"/>
            </a:endParaRPr>
          </a:p>
        </p:txBody>
      </p:sp>
      <p:sp>
        <p:nvSpPr>
          <p:cNvPr id="4" name="Title 4">
            <a:extLst>
              <a:ext uri="{FF2B5EF4-FFF2-40B4-BE49-F238E27FC236}">
                <a16:creationId xmlns:a16="http://schemas.microsoft.com/office/drawing/2014/main" id="{18270CEC-123C-4DFD-9B76-AF67BFF7BB2B}"/>
              </a:ext>
            </a:extLst>
          </p:cNvPr>
          <p:cNvSpPr>
            <a:spLocks noGrp="1"/>
          </p:cNvSpPr>
          <p:nvPr>
            <p:ph type="title"/>
          </p:nvPr>
        </p:nvSpPr>
        <p:spPr>
          <a:xfrm>
            <a:off x="0" y="159713"/>
            <a:ext cx="10972800" cy="1143000"/>
          </a:xfrm>
        </p:spPr>
        <p:txBody>
          <a:bodyPr>
            <a:normAutofit/>
          </a:bodyPr>
          <a:lstStyle/>
          <a:p>
            <a:pPr algn="l"/>
            <a:r>
              <a:rPr lang="en-US" sz="3100" b="1" dirty="0">
                <a:latin typeface="+mn-lt"/>
              </a:rPr>
              <a:t>KEYNOTE-890: Update on Cohort 1 at SABCS 2021</a:t>
            </a:r>
          </a:p>
        </p:txBody>
      </p:sp>
    </p:spTree>
    <p:extLst>
      <p:ext uri="{BB962C8B-B14F-4D97-AF65-F5344CB8AC3E}">
        <p14:creationId xmlns:p14="http://schemas.microsoft.com/office/powerpoint/2010/main" val="425428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E161-6630-1E45-BB62-87094435F86E}"/>
              </a:ext>
            </a:extLst>
          </p:cNvPr>
          <p:cNvSpPr>
            <a:spLocks noGrp="1"/>
          </p:cNvSpPr>
          <p:nvPr>
            <p:ph type="title"/>
          </p:nvPr>
        </p:nvSpPr>
        <p:spPr>
          <a:xfrm>
            <a:off x="2438928" y="2380074"/>
            <a:ext cx="7314143" cy="2097851"/>
          </a:xfrm>
        </p:spPr>
        <p:txBody>
          <a:bodyPr>
            <a:noAutofit/>
          </a:bodyPr>
          <a:lstStyle/>
          <a:p>
            <a:r>
              <a:rPr lang="en-US" sz="4400" cap="none" dirty="0">
                <a:latin typeface="Avenir Next" panose="020B0503020202020204"/>
              </a:rPr>
              <a:t>Beyond cutaneous indications: </a:t>
            </a:r>
            <a:r>
              <a:rPr lang="en-US" sz="4400" i="1" cap="none" dirty="0">
                <a:latin typeface="Avenir Next" panose="020B0503020202020204"/>
              </a:rPr>
              <a:t>Evolving therapeutic platform for visceral tumors</a:t>
            </a:r>
          </a:p>
        </p:txBody>
      </p:sp>
    </p:spTree>
    <p:extLst>
      <p:ext uri="{BB962C8B-B14F-4D97-AF65-F5344CB8AC3E}">
        <p14:creationId xmlns:p14="http://schemas.microsoft.com/office/powerpoint/2010/main" val="35382286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654039" cy="6857999"/>
          </a:xfrm>
          <a:prstGeom prst="rect">
            <a:avLst/>
          </a:prstGeom>
        </p:spPr>
      </p:pic>
      <p:sp>
        <p:nvSpPr>
          <p:cNvPr id="3" name="object 3"/>
          <p:cNvSpPr txBox="1">
            <a:spLocks noGrp="1"/>
          </p:cNvSpPr>
          <p:nvPr>
            <p:ph type="title"/>
          </p:nvPr>
        </p:nvSpPr>
        <p:spPr>
          <a:xfrm>
            <a:off x="529539" y="298834"/>
            <a:ext cx="4513580" cy="1594860"/>
          </a:xfrm>
          <a:prstGeom prst="rect">
            <a:avLst/>
          </a:prstGeom>
        </p:spPr>
        <p:txBody>
          <a:bodyPr vert="horz" wrap="square" lIns="0" tIns="74295" rIns="0" bIns="0" rtlCol="0">
            <a:spAutoFit/>
          </a:bodyPr>
          <a:lstStyle/>
          <a:p>
            <a:pPr marL="12700" marR="5080">
              <a:lnSpc>
                <a:spcPts val="3890"/>
              </a:lnSpc>
              <a:spcBef>
                <a:spcPts val="585"/>
              </a:spcBef>
            </a:pPr>
            <a:r>
              <a:rPr dirty="0">
                <a:solidFill>
                  <a:schemeClr val="bg1"/>
                </a:solidFill>
              </a:rPr>
              <a:t>The </a:t>
            </a:r>
            <a:r>
              <a:rPr spc="-30" dirty="0">
                <a:solidFill>
                  <a:schemeClr val="bg1"/>
                </a:solidFill>
              </a:rPr>
              <a:t>Power </a:t>
            </a:r>
            <a:r>
              <a:rPr spc="-35" dirty="0">
                <a:solidFill>
                  <a:schemeClr val="bg1"/>
                </a:solidFill>
              </a:rPr>
              <a:t>of </a:t>
            </a:r>
            <a:r>
              <a:rPr spc="-95" dirty="0">
                <a:solidFill>
                  <a:schemeClr val="bg1"/>
                </a:solidFill>
              </a:rPr>
              <a:t>TAVO </a:t>
            </a:r>
            <a:r>
              <a:rPr spc="-980" dirty="0">
                <a:solidFill>
                  <a:schemeClr val="bg1"/>
                </a:solidFill>
              </a:rPr>
              <a:t> </a:t>
            </a:r>
            <a:r>
              <a:rPr spc="-5" dirty="0">
                <a:solidFill>
                  <a:schemeClr val="bg1"/>
                </a:solidFill>
              </a:rPr>
              <a:t>for Visceral </a:t>
            </a:r>
            <a:r>
              <a:rPr spc="-10" dirty="0">
                <a:solidFill>
                  <a:schemeClr val="bg1"/>
                </a:solidFill>
              </a:rPr>
              <a:t>Lesions </a:t>
            </a:r>
            <a:r>
              <a:rPr spc="-5" dirty="0">
                <a:solidFill>
                  <a:schemeClr val="bg1"/>
                </a:solidFill>
              </a:rPr>
              <a:t> </a:t>
            </a:r>
            <a:r>
              <a:rPr spc="-55" dirty="0">
                <a:solidFill>
                  <a:schemeClr val="bg1"/>
                </a:solidFill>
              </a:rPr>
              <a:t>(liver,</a:t>
            </a:r>
            <a:r>
              <a:rPr spc="-5" dirty="0">
                <a:solidFill>
                  <a:schemeClr val="bg1"/>
                </a:solidFill>
              </a:rPr>
              <a:t> </a:t>
            </a:r>
            <a:r>
              <a:rPr dirty="0">
                <a:solidFill>
                  <a:schemeClr val="bg1"/>
                </a:solidFill>
              </a:rPr>
              <a:t>GI,</a:t>
            </a:r>
            <a:r>
              <a:rPr spc="-5" dirty="0">
                <a:solidFill>
                  <a:schemeClr val="bg1"/>
                </a:solidFill>
              </a:rPr>
              <a:t> lung)</a:t>
            </a:r>
          </a:p>
        </p:txBody>
      </p:sp>
      <p:sp>
        <p:nvSpPr>
          <p:cNvPr id="4" name="object 4"/>
          <p:cNvSpPr txBox="1"/>
          <p:nvPr/>
        </p:nvSpPr>
        <p:spPr>
          <a:xfrm>
            <a:off x="11651742" y="6252159"/>
            <a:ext cx="19113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3891D1"/>
                </a:solidFill>
                <a:latin typeface="Segoe UI"/>
                <a:cs typeface="Segoe UI"/>
              </a:rPr>
              <a:t>30</a:t>
            </a:r>
            <a:endParaRPr sz="1200">
              <a:latin typeface="Segoe UI"/>
              <a:cs typeface="Segoe UI"/>
            </a:endParaRPr>
          </a:p>
        </p:txBody>
      </p:sp>
      <p:sp>
        <p:nvSpPr>
          <p:cNvPr id="5" name="object 5"/>
          <p:cNvSpPr txBox="1"/>
          <p:nvPr/>
        </p:nvSpPr>
        <p:spPr>
          <a:xfrm>
            <a:off x="6466078" y="2685668"/>
            <a:ext cx="1565275" cy="488315"/>
          </a:xfrm>
          <a:prstGeom prst="rect">
            <a:avLst/>
          </a:prstGeom>
        </p:spPr>
        <p:txBody>
          <a:bodyPr vert="horz" wrap="square" lIns="0" tIns="39370" rIns="0" bIns="0" rtlCol="0">
            <a:spAutoFit/>
          </a:bodyPr>
          <a:lstStyle/>
          <a:p>
            <a:pPr marL="12700" marR="5080">
              <a:lnSpc>
                <a:spcPts val="1730"/>
              </a:lnSpc>
              <a:spcBef>
                <a:spcPts val="310"/>
              </a:spcBef>
            </a:pPr>
            <a:r>
              <a:rPr sz="1600" spc="-10" dirty="0">
                <a:solidFill>
                  <a:srgbClr val="003C81"/>
                </a:solidFill>
                <a:latin typeface="Segoe UI"/>
                <a:cs typeface="Segoe UI"/>
              </a:rPr>
              <a:t>Flexible </a:t>
            </a:r>
            <a:r>
              <a:rPr sz="1600" spc="-5" dirty="0">
                <a:solidFill>
                  <a:srgbClr val="003C81"/>
                </a:solidFill>
                <a:latin typeface="Segoe UI"/>
                <a:cs typeface="Segoe UI"/>
              </a:rPr>
              <a:t>catheter- </a:t>
            </a:r>
            <a:r>
              <a:rPr sz="1600" spc="-425" dirty="0">
                <a:solidFill>
                  <a:srgbClr val="003C81"/>
                </a:solidFill>
                <a:latin typeface="Segoe UI"/>
                <a:cs typeface="Segoe UI"/>
              </a:rPr>
              <a:t> </a:t>
            </a:r>
            <a:r>
              <a:rPr sz="1600" spc="-10" dirty="0">
                <a:solidFill>
                  <a:srgbClr val="003C81"/>
                </a:solidFill>
                <a:latin typeface="Segoe UI"/>
                <a:cs typeface="Segoe UI"/>
              </a:rPr>
              <a:t>based</a:t>
            </a:r>
            <a:r>
              <a:rPr sz="1600" spc="-40" dirty="0">
                <a:solidFill>
                  <a:srgbClr val="003C81"/>
                </a:solidFill>
                <a:latin typeface="Segoe UI"/>
                <a:cs typeface="Segoe UI"/>
              </a:rPr>
              <a:t> </a:t>
            </a:r>
            <a:r>
              <a:rPr sz="1600" spc="-5" dirty="0">
                <a:solidFill>
                  <a:srgbClr val="003C81"/>
                </a:solidFill>
                <a:latin typeface="Segoe UI"/>
                <a:cs typeface="Segoe UI"/>
              </a:rPr>
              <a:t>applicator</a:t>
            </a:r>
            <a:endParaRPr sz="1600">
              <a:latin typeface="Segoe UI"/>
              <a:cs typeface="Segoe UI"/>
            </a:endParaRPr>
          </a:p>
        </p:txBody>
      </p:sp>
      <p:sp>
        <p:nvSpPr>
          <p:cNvPr id="6" name="object 6"/>
          <p:cNvSpPr txBox="1"/>
          <p:nvPr/>
        </p:nvSpPr>
        <p:spPr>
          <a:xfrm>
            <a:off x="9473014" y="2685668"/>
            <a:ext cx="1672589" cy="488315"/>
          </a:xfrm>
          <a:prstGeom prst="rect">
            <a:avLst/>
          </a:prstGeom>
        </p:spPr>
        <p:txBody>
          <a:bodyPr vert="horz" wrap="square" lIns="0" tIns="39370" rIns="0" bIns="0" rtlCol="0">
            <a:spAutoFit/>
          </a:bodyPr>
          <a:lstStyle/>
          <a:p>
            <a:pPr marL="12700" marR="5080">
              <a:lnSpc>
                <a:spcPts val="1730"/>
              </a:lnSpc>
              <a:spcBef>
                <a:spcPts val="310"/>
              </a:spcBef>
            </a:pPr>
            <a:r>
              <a:rPr sz="1600" spc="-10" dirty="0">
                <a:solidFill>
                  <a:srgbClr val="003C81"/>
                </a:solidFill>
                <a:latin typeface="Segoe UI"/>
                <a:cs typeface="Segoe UI"/>
              </a:rPr>
              <a:t>Rigid</a:t>
            </a:r>
            <a:r>
              <a:rPr sz="1600" spc="-50" dirty="0">
                <a:solidFill>
                  <a:srgbClr val="003C81"/>
                </a:solidFill>
                <a:latin typeface="Segoe UI"/>
                <a:cs typeface="Segoe UI"/>
              </a:rPr>
              <a:t> </a:t>
            </a:r>
            <a:r>
              <a:rPr sz="1600" spc="-10" dirty="0">
                <a:solidFill>
                  <a:srgbClr val="003C81"/>
                </a:solidFill>
                <a:latin typeface="Segoe UI"/>
                <a:cs typeface="Segoe UI"/>
              </a:rPr>
              <a:t>trocar-based </a:t>
            </a:r>
            <a:r>
              <a:rPr sz="1600" spc="-425" dirty="0">
                <a:solidFill>
                  <a:srgbClr val="003C81"/>
                </a:solidFill>
                <a:latin typeface="Segoe UI"/>
                <a:cs typeface="Segoe UI"/>
              </a:rPr>
              <a:t> </a:t>
            </a:r>
            <a:r>
              <a:rPr sz="1600" spc="-5" dirty="0">
                <a:solidFill>
                  <a:srgbClr val="003C81"/>
                </a:solidFill>
                <a:latin typeface="Segoe UI"/>
                <a:cs typeface="Segoe UI"/>
              </a:rPr>
              <a:t>applicator</a:t>
            </a:r>
            <a:endParaRPr sz="1600" dirty="0">
              <a:latin typeface="Segoe UI"/>
              <a:cs typeface="Segoe UI"/>
            </a:endParaRPr>
          </a:p>
        </p:txBody>
      </p:sp>
      <p:sp>
        <p:nvSpPr>
          <p:cNvPr id="7" name="object 7"/>
          <p:cNvSpPr txBox="1"/>
          <p:nvPr/>
        </p:nvSpPr>
        <p:spPr>
          <a:xfrm>
            <a:off x="8018526" y="5646521"/>
            <a:ext cx="2068830" cy="708660"/>
          </a:xfrm>
          <a:prstGeom prst="rect">
            <a:avLst/>
          </a:prstGeom>
        </p:spPr>
        <p:txBody>
          <a:bodyPr vert="horz" wrap="square" lIns="0" tIns="12065" rIns="0" bIns="0" rtlCol="0">
            <a:spAutoFit/>
          </a:bodyPr>
          <a:lstStyle/>
          <a:p>
            <a:pPr marL="12700">
              <a:lnSpc>
                <a:spcPts val="1825"/>
              </a:lnSpc>
              <a:spcBef>
                <a:spcPts val="95"/>
              </a:spcBef>
            </a:pPr>
            <a:r>
              <a:rPr sz="1600" spc="-5" dirty="0">
                <a:solidFill>
                  <a:srgbClr val="003C81"/>
                </a:solidFill>
                <a:latin typeface="Segoe UI"/>
                <a:cs typeface="Segoe UI"/>
              </a:rPr>
              <a:t>Lower</a:t>
            </a:r>
            <a:r>
              <a:rPr sz="1600" spc="-65" dirty="0">
                <a:solidFill>
                  <a:srgbClr val="003C81"/>
                </a:solidFill>
                <a:latin typeface="Segoe UI"/>
                <a:cs typeface="Segoe UI"/>
              </a:rPr>
              <a:t> </a:t>
            </a:r>
            <a:r>
              <a:rPr sz="1600" spc="-5" dirty="0">
                <a:solidFill>
                  <a:srgbClr val="003C81"/>
                </a:solidFill>
                <a:latin typeface="Segoe UI"/>
                <a:cs typeface="Segoe UI"/>
              </a:rPr>
              <a:t>voltage</a:t>
            </a:r>
            <a:endParaRPr sz="1600" dirty="0">
              <a:latin typeface="Segoe UI"/>
              <a:cs typeface="Segoe UI"/>
            </a:endParaRPr>
          </a:p>
          <a:p>
            <a:pPr marL="12700" marR="5080">
              <a:lnSpc>
                <a:spcPts val="1730"/>
              </a:lnSpc>
              <a:spcBef>
                <a:spcPts val="125"/>
              </a:spcBef>
            </a:pPr>
            <a:r>
              <a:rPr sz="1600" spc="-10" dirty="0">
                <a:solidFill>
                  <a:srgbClr val="003C81"/>
                </a:solidFill>
                <a:latin typeface="Segoe UI"/>
                <a:cs typeface="Segoe UI"/>
              </a:rPr>
              <a:t>Apollo </a:t>
            </a:r>
            <a:r>
              <a:rPr sz="1600" spc="-5" dirty="0">
                <a:solidFill>
                  <a:srgbClr val="003C81"/>
                </a:solidFill>
                <a:latin typeface="Segoe UI"/>
                <a:cs typeface="Segoe UI"/>
              </a:rPr>
              <a:t>generator </a:t>
            </a:r>
            <a:r>
              <a:rPr sz="1600" spc="-10" dirty="0">
                <a:solidFill>
                  <a:srgbClr val="003C81"/>
                </a:solidFill>
                <a:latin typeface="Segoe UI"/>
                <a:cs typeface="Segoe UI"/>
              </a:rPr>
              <a:t>to </a:t>
            </a:r>
            <a:r>
              <a:rPr sz="1600" spc="-5" dirty="0">
                <a:solidFill>
                  <a:srgbClr val="003C81"/>
                </a:solidFill>
                <a:latin typeface="Segoe UI"/>
                <a:cs typeface="Segoe UI"/>
              </a:rPr>
              <a:t>be </a:t>
            </a:r>
            <a:r>
              <a:rPr sz="1600" spc="-425" dirty="0">
                <a:solidFill>
                  <a:srgbClr val="003C81"/>
                </a:solidFill>
                <a:latin typeface="Segoe UI"/>
                <a:cs typeface="Segoe UI"/>
              </a:rPr>
              <a:t> </a:t>
            </a:r>
            <a:r>
              <a:rPr sz="1600" spc="-5" dirty="0">
                <a:solidFill>
                  <a:srgbClr val="003C81"/>
                </a:solidFill>
                <a:latin typeface="Segoe UI"/>
                <a:cs typeface="Segoe UI"/>
              </a:rPr>
              <a:t>used</a:t>
            </a:r>
            <a:r>
              <a:rPr sz="1600" spc="-10" dirty="0">
                <a:solidFill>
                  <a:srgbClr val="003C81"/>
                </a:solidFill>
                <a:latin typeface="Segoe UI"/>
                <a:cs typeface="Segoe UI"/>
              </a:rPr>
              <a:t> </a:t>
            </a:r>
            <a:r>
              <a:rPr sz="1600" spc="-5" dirty="0">
                <a:solidFill>
                  <a:srgbClr val="003C81"/>
                </a:solidFill>
                <a:latin typeface="Segoe UI"/>
                <a:cs typeface="Segoe UI"/>
              </a:rPr>
              <a:t>with</a:t>
            </a:r>
            <a:r>
              <a:rPr sz="1600" spc="-10" dirty="0">
                <a:solidFill>
                  <a:srgbClr val="003C81"/>
                </a:solidFill>
                <a:latin typeface="Segoe UI"/>
                <a:cs typeface="Segoe UI"/>
              </a:rPr>
              <a:t> </a:t>
            </a:r>
            <a:r>
              <a:rPr sz="1600" spc="10" dirty="0">
                <a:solidFill>
                  <a:srgbClr val="003C81"/>
                </a:solidFill>
                <a:latin typeface="Segoe UI"/>
                <a:cs typeface="Segoe UI"/>
              </a:rPr>
              <a:t>VLA</a:t>
            </a:r>
            <a:endParaRPr sz="1600" dirty="0">
              <a:latin typeface="Segoe UI"/>
              <a:cs typeface="Segoe UI"/>
            </a:endParaRPr>
          </a:p>
        </p:txBody>
      </p:sp>
      <p:sp>
        <p:nvSpPr>
          <p:cNvPr id="8" name="object 8"/>
          <p:cNvSpPr txBox="1"/>
          <p:nvPr/>
        </p:nvSpPr>
        <p:spPr>
          <a:xfrm>
            <a:off x="560628" y="2308936"/>
            <a:ext cx="3840479" cy="1306195"/>
          </a:xfrm>
          <a:prstGeom prst="rect">
            <a:avLst/>
          </a:prstGeom>
        </p:spPr>
        <p:txBody>
          <a:bodyPr vert="horz" wrap="square" lIns="0" tIns="12065" rIns="0" bIns="0" rtlCol="0">
            <a:spAutoFit/>
          </a:bodyPr>
          <a:lstStyle/>
          <a:p>
            <a:pPr marL="12700" marR="5080" algn="just">
              <a:lnSpc>
                <a:spcPct val="100000"/>
              </a:lnSpc>
              <a:spcBef>
                <a:spcPts val="95"/>
              </a:spcBef>
            </a:pPr>
            <a:r>
              <a:rPr sz="2800" b="1" spc="-5" dirty="0">
                <a:solidFill>
                  <a:srgbClr val="FF8F06"/>
                </a:solidFill>
                <a:latin typeface="Segoe UI"/>
                <a:cs typeface="Segoe UI"/>
              </a:rPr>
              <a:t>Pioneering </a:t>
            </a:r>
            <a:r>
              <a:rPr sz="2800" b="1" spc="-10" dirty="0">
                <a:solidFill>
                  <a:srgbClr val="FF8F06"/>
                </a:solidFill>
                <a:latin typeface="Segoe UI"/>
                <a:cs typeface="Segoe UI"/>
              </a:rPr>
              <a:t>technology </a:t>
            </a:r>
            <a:r>
              <a:rPr sz="2800" b="1" spc="-760" dirty="0">
                <a:solidFill>
                  <a:srgbClr val="FF8F06"/>
                </a:solidFill>
                <a:latin typeface="Segoe UI"/>
                <a:cs typeface="Segoe UI"/>
              </a:rPr>
              <a:t> </a:t>
            </a:r>
            <a:r>
              <a:rPr sz="2800" b="1" spc="-10" dirty="0">
                <a:solidFill>
                  <a:srgbClr val="FF8F06"/>
                </a:solidFill>
                <a:latin typeface="Segoe UI"/>
                <a:cs typeface="Segoe UI"/>
              </a:rPr>
              <a:t>designed </a:t>
            </a:r>
            <a:r>
              <a:rPr sz="2800" b="1" spc="-5" dirty="0">
                <a:solidFill>
                  <a:srgbClr val="FF8F06"/>
                </a:solidFill>
                <a:latin typeface="Segoe UI"/>
                <a:cs typeface="Segoe UI"/>
              </a:rPr>
              <a:t>to </a:t>
            </a:r>
            <a:r>
              <a:rPr sz="2800" b="1" spc="-10" dirty="0">
                <a:solidFill>
                  <a:srgbClr val="FF8F06"/>
                </a:solidFill>
                <a:latin typeface="Segoe UI"/>
                <a:cs typeface="Segoe UI"/>
              </a:rPr>
              <a:t>target and </a:t>
            </a:r>
            <a:r>
              <a:rPr sz="2800" b="1" spc="-760" dirty="0">
                <a:solidFill>
                  <a:srgbClr val="FF8F06"/>
                </a:solidFill>
                <a:latin typeface="Segoe UI"/>
                <a:cs typeface="Segoe UI"/>
              </a:rPr>
              <a:t> </a:t>
            </a:r>
            <a:r>
              <a:rPr sz="2800" b="1" spc="-10" dirty="0">
                <a:solidFill>
                  <a:srgbClr val="FF8F06"/>
                </a:solidFill>
                <a:latin typeface="Segoe UI"/>
                <a:cs typeface="Segoe UI"/>
              </a:rPr>
              <a:t>treat </a:t>
            </a:r>
            <a:r>
              <a:rPr sz="2800" b="1" spc="-5" dirty="0">
                <a:solidFill>
                  <a:srgbClr val="FF8F06"/>
                </a:solidFill>
                <a:latin typeface="Segoe UI"/>
                <a:cs typeface="Segoe UI"/>
              </a:rPr>
              <a:t>tumors</a:t>
            </a:r>
            <a:r>
              <a:rPr sz="2800" b="1" spc="10" dirty="0">
                <a:solidFill>
                  <a:srgbClr val="FF8F06"/>
                </a:solidFill>
                <a:latin typeface="Segoe UI"/>
                <a:cs typeface="Segoe UI"/>
              </a:rPr>
              <a:t> </a:t>
            </a:r>
            <a:r>
              <a:rPr sz="2800" b="1" spc="-10" dirty="0">
                <a:solidFill>
                  <a:srgbClr val="FF8F06"/>
                </a:solidFill>
                <a:latin typeface="Segoe UI"/>
                <a:cs typeface="Segoe UI"/>
              </a:rPr>
              <a:t>located</a:t>
            </a:r>
            <a:endParaRPr sz="2800" dirty="0">
              <a:latin typeface="Segoe UI"/>
              <a:cs typeface="Segoe UI"/>
            </a:endParaRPr>
          </a:p>
        </p:txBody>
      </p:sp>
      <p:sp>
        <p:nvSpPr>
          <p:cNvPr id="9" name="object 9"/>
          <p:cNvSpPr txBox="1"/>
          <p:nvPr/>
        </p:nvSpPr>
        <p:spPr>
          <a:xfrm>
            <a:off x="560628" y="3589477"/>
            <a:ext cx="3526154"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8F06"/>
                </a:solidFill>
                <a:latin typeface="Segoe UI"/>
                <a:cs typeface="Segoe UI"/>
              </a:rPr>
              <a:t>deep</a:t>
            </a:r>
            <a:r>
              <a:rPr sz="2800" b="1" spc="-30" dirty="0">
                <a:solidFill>
                  <a:srgbClr val="FF8F06"/>
                </a:solidFill>
                <a:latin typeface="Segoe UI"/>
                <a:cs typeface="Segoe UI"/>
              </a:rPr>
              <a:t> </a:t>
            </a:r>
            <a:r>
              <a:rPr sz="2800" b="1" spc="-5" dirty="0">
                <a:solidFill>
                  <a:srgbClr val="FF8F06"/>
                </a:solidFill>
                <a:latin typeface="Segoe UI"/>
                <a:cs typeface="Segoe UI"/>
              </a:rPr>
              <a:t>inside</a:t>
            </a:r>
            <a:r>
              <a:rPr sz="2800" b="1" spc="5" dirty="0">
                <a:solidFill>
                  <a:srgbClr val="FF8F06"/>
                </a:solidFill>
                <a:latin typeface="Segoe UI"/>
                <a:cs typeface="Segoe UI"/>
              </a:rPr>
              <a:t> </a:t>
            </a:r>
            <a:r>
              <a:rPr sz="2800" b="1" spc="-5" dirty="0">
                <a:solidFill>
                  <a:srgbClr val="FF8F06"/>
                </a:solidFill>
                <a:latin typeface="Segoe UI"/>
                <a:cs typeface="Segoe UI"/>
              </a:rPr>
              <a:t>the</a:t>
            </a:r>
            <a:r>
              <a:rPr sz="2800" b="1" spc="-30" dirty="0">
                <a:solidFill>
                  <a:srgbClr val="FF8F06"/>
                </a:solidFill>
                <a:latin typeface="Segoe UI"/>
                <a:cs typeface="Segoe UI"/>
              </a:rPr>
              <a:t> </a:t>
            </a:r>
            <a:r>
              <a:rPr sz="2800" b="1" spc="-10" dirty="0">
                <a:solidFill>
                  <a:srgbClr val="FF8F06"/>
                </a:solidFill>
                <a:latin typeface="Segoe UI"/>
                <a:cs typeface="Segoe UI"/>
              </a:rPr>
              <a:t>body</a:t>
            </a:r>
            <a:endParaRPr sz="2800" dirty="0">
              <a:latin typeface="Segoe UI"/>
              <a:cs typeface="Segoe UI"/>
            </a:endParaRPr>
          </a:p>
        </p:txBody>
      </p:sp>
      <p:sp>
        <p:nvSpPr>
          <p:cNvPr id="10" name="object 10"/>
          <p:cNvSpPr txBox="1"/>
          <p:nvPr/>
        </p:nvSpPr>
        <p:spPr>
          <a:xfrm>
            <a:off x="6179821" y="864167"/>
            <a:ext cx="5654038" cy="361446"/>
          </a:xfrm>
          <a:prstGeom prst="rect">
            <a:avLst/>
          </a:prstGeom>
        </p:spPr>
        <p:txBody>
          <a:bodyPr vert="horz" wrap="square" lIns="0" tIns="12700" rIns="0" bIns="0" rtlCol="0">
            <a:spAutoFit/>
          </a:bodyPr>
          <a:lstStyle/>
          <a:p>
            <a:pPr marL="12700">
              <a:lnSpc>
                <a:spcPts val="2875"/>
              </a:lnSpc>
            </a:pPr>
            <a:r>
              <a:rPr sz="2400" b="1" spc="5" dirty="0">
                <a:solidFill>
                  <a:srgbClr val="003C81"/>
                </a:solidFill>
                <a:latin typeface="Segoe UI"/>
                <a:cs typeface="Segoe UI"/>
              </a:rPr>
              <a:t>VLA:</a:t>
            </a:r>
            <a:r>
              <a:rPr sz="2400" b="1" spc="-10" dirty="0">
                <a:solidFill>
                  <a:srgbClr val="003C81"/>
                </a:solidFill>
                <a:latin typeface="Segoe UI"/>
                <a:cs typeface="Segoe UI"/>
              </a:rPr>
              <a:t> </a:t>
            </a:r>
            <a:r>
              <a:rPr sz="2400" spc="-5" dirty="0">
                <a:solidFill>
                  <a:srgbClr val="003C81"/>
                </a:solidFill>
                <a:latin typeface="Segoe UI"/>
                <a:cs typeface="Segoe UI"/>
              </a:rPr>
              <a:t>Visceral</a:t>
            </a:r>
            <a:r>
              <a:rPr sz="2400" spc="-10" dirty="0">
                <a:solidFill>
                  <a:srgbClr val="003C81"/>
                </a:solidFill>
                <a:latin typeface="Segoe UI"/>
                <a:cs typeface="Segoe UI"/>
              </a:rPr>
              <a:t> </a:t>
            </a:r>
            <a:r>
              <a:rPr sz="2400" dirty="0">
                <a:solidFill>
                  <a:srgbClr val="003C81"/>
                </a:solidFill>
                <a:latin typeface="Segoe UI"/>
                <a:cs typeface="Segoe UI"/>
              </a:rPr>
              <a:t>Lesion</a:t>
            </a:r>
            <a:r>
              <a:rPr sz="2400" spc="-15" dirty="0">
                <a:solidFill>
                  <a:srgbClr val="003C81"/>
                </a:solidFill>
                <a:latin typeface="Segoe UI"/>
                <a:cs typeface="Segoe UI"/>
              </a:rPr>
              <a:t> </a:t>
            </a:r>
            <a:r>
              <a:rPr sz="2400" spc="-5" dirty="0">
                <a:solidFill>
                  <a:srgbClr val="003C81"/>
                </a:solidFill>
                <a:latin typeface="Segoe UI"/>
                <a:cs typeface="Segoe UI"/>
              </a:rPr>
              <a:t>Applicator</a:t>
            </a:r>
            <a:r>
              <a:rPr lang="en-US" sz="2400" spc="-5" dirty="0">
                <a:solidFill>
                  <a:srgbClr val="003C81"/>
                </a:solidFill>
                <a:latin typeface="Segoe UI"/>
                <a:cs typeface="Segoe UI"/>
              </a:rPr>
              <a:t> Concepts</a:t>
            </a:r>
            <a:endParaRPr sz="2400" dirty="0">
              <a:latin typeface="Segoe UI"/>
              <a:cs typeface="Segoe UI"/>
            </a:endParaRPr>
          </a:p>
        </p:txBody>
      </p:sp>
      <p:grpSp>
        <p:nvGrpSpPr>
          <p:cNvPr id="11" name="object 11"/>
          <p:cNvGrpSpPr/>
          <p:nvPr/>
        </p:nvGrpSpPr>
        <p:grpSpPr>
          <a:xfrm>
            <a:off x="6505956" y="1461528"/>
            <a:ext cx="2432050" cy="1144905"/>
            <a:chOff x="6505956" y="1461528"/>
            <a:chExt cx="2432050" cy="1144905"/>
          </a:xfrm>
        </p:grpSpPr>
        <p:pic>
          <p:nvPicPr>
            <p:cNvPr id="12" name="object 12"/>
            <p:cNvPicPr/>
            <p:nvPr/>
          </p:nvPicPr>
          <p:blipFill>
            <a:blip r:embed="rId3" cstate="print"/>
            <a:stretch>
              <a:fillRect/>
            </a:stretch>
          </p:blipFill>
          <p:spPr>
            <a:xfrm>
              <a:off x="6505956" y="1461528"/>
              <a:ext cx="1700783" cy="1077455"/>
            </a:xfrm>
            <a:prstGeom prst="rect">
              <a:avLst/>
            </a:prstGeom>
          </p:spPr>
        </p:pic>
        <p:sp>
          <p:nvSpPr>
            <p:cNvPr id="13" name="object 13"/>
            <p:cNvSpPr/>
            <p:nvPr/>
          </p:nvSpPr>
          <p:spPr>
            <a:xfrm>
              <a:off x="8020845" y="1775587"/>
              <a:ext cx="891540" cy="805180"/>
            </a:xfrm>
            <a:custGeom>
              <a:avLst/>
              <a:gdLst/>
              <a:ahLst/>
              <a:cxnLst/>
              <a:rect l="l" t="t" r="r" b="b"/>
              <a:pathLst>
                <a:path w="891540" h="805180">
                  <a:moveTo>
                    <a:pt x="164304" y="131445"/>
                  </a:moveTo>
                  <a:lnTo>
                    <a:pt x="203161" y="154698"/>
                  </a:lnTo>
                  <a:lnTo>
                    <a:pt x="241796" y="178359"/>
                  </a:lnTo>
                  <a:lnTo>
                    <a:pt x="277320" y="203003"/>
                  </a:lnTo>
                  <a:lnTo>
                    <a:pt x="306846" y="229203"/>
                  </a:lnTo>
                  <a:lnTo>
                    <a:pt x="336343" y="288571"/>
                  </a:lnTo>
                  <a:lnTo>
                    <a:pt x="330538" y="322889"/>
                  </a:lnTo>
                  <a:lnTo>
                    <a:pt x="307179" y="361061"/>
                  </a:lnTo>
                  <a:lnTo>
                    <a:pt x="270091" y="398985"/>
                  </a:lnTo>
                  <a:lnTo>
                    <a:pt x="226980" y="432831"/>
                  </a:lnTo>
                  <a:lnTo>
                    <a:pt x="180777" y="463439"/>
                  </a:lnTo>
                  <a:lnTo>
                    <a:pt x="134411" y="491648"/>
                  </a:lnTo>
                  <a:lnTo>
                    <a:pt x="90814" y="518297"/>
                  </a:lnTo>
                  <a:lnTo>
                    <a:pt x="52915" y="544226"/>
                  </a:lnTo>
                  <a:lnTo>
                    <a:pt x="23645" y="570274"/>
                  </a:lnTo>
                  <a:lnTo>
                    <a:pt x="5935" y="597281"/>
                  </a:lnTo>
                  <a:lnTo>
                    <a:pt x="0" y="639394"/>
                  </a:lnTo>
                  <a:lnTo>
                    <a:pt x="9293" y="687385"/>
                  </a:lnTo>
                  <a:lnTo>
                    <a:pt x="30462" y="734599"/>
                  </a:lnTo>
                  <a:lnTo>
                    <a:pt x="60150" y="774384"/>
                  </a:lnTo>
                  <a:lnTo>
                    <a:pt x="95003" y="800087"/>
                  </a:lnTo>
                  <a:lnTo>
                    <a:pt x="131665" y="805053"/>
                  </a:lnTo>
                  <a:lnTo>
                    <a:pt x="154926" y="794457"/>
                  </a:lnTo>
                  <a:lnTo>
                    <a:pt x="177204" y="774022"/>
                  </a:lnTo>
                  <a:lnTo>
                    <a:pt x="200142" y="745537"/>
                  </a:lnTo>
                  <a:lnTo>
                    <a:pt x="225381" y="710789"/>
                  </a:lnTo>
                  <a:lnTo>
                    <a:pt x="254564" y="671567"/>
                  </a:lnTo>
                  <a:lnTo>
                    <a:pt x="289333" y="629661"/>
                  </a:lnTo>
                  <a:lnTo>
                    <a:pt x="331330" y="586857"/>
                  </a:lnTo>
                  <a:lnTo>
                    <a:pt x="382197" y="544945"/>
                  </a:lnTo>
                  <a:lnTo>
                    <a:pt x="443577" y="505714"/>
                  </a:lnTo>
                  <a:lnTo>
                    <a:pt x="480605" y="488485"/>
                  </a:lnTo>
                  <a:lnTo>
                    <a:pt x="511717" y="480638"/>
                  </a:lnTo>
                  <a:lnTo>
                    <a:pt x="537808" y="480726"/>
                  </a:lnTo>
                  <a:lnTo>
                    <a:pt x="578503" y="498912"/>
                  </a:lnTo>
                  <a:lnTo>
                    <a:pt x="609846" y="531457"/>
                  </a:lnTo>
                  <a:lnTo>
                    <a:pt x="624247" y="549495"/>
                  </a:lnTo>
                  <a:lnTo>
                    <a:pt x="638993" y="566777"/>
                  </a:lnTo>
                  <a:lnTo>
                    <a:pt x="654980" y="581857"/>
                  </a:lnTo>
                  <a:lnTo>
                    <a:pt x="673102" y="593286"/>
                  </a:lnTo>
                  <a:lnTo>
                    <a:pt x="694253" y="599616"/>
                  </a:lnTo>
                  <a:lnTo>
                    <a:pt x="719327" y="599399"/>
                  </a:lnTo>
                  <a:lnTo>
                    <a:pt x="784826" y="573532"/>
                  </a:lnTo>
                  <a:lnTo>
                    <a:pt x="832749" y="528175"/>
                  </a:lnTo>
                  <a:lnTo>
                    <a:pt x="852790" y="470509"/>
                  </a:lnTo>
                  <a:lnTo>
                    <a:pt x="854880" y="438093"/>
                  </a:lnTo>
                  <a:lnTo>
                    <a:pt x="853030" y="403841"/>
                  </a:lnTo>
                  <a:lnTo>
                    <a:pt x="848250" y="368165"/>
                  </a:lnTo>
                  <a:lnTo>
                    <a:pt x="841551" y="331478"/>
                  </a:lnTo>
                  <a:lnTo>
                    <a:pt x="833943" y="294195"/>
                  </a:lnTo>
                  <a:lnTo>
                    <a:pt x="826436" y="256728"/>
                  </a:lnTo>
                  <a:lnTo>
                    <a:pt x="820041" y="219492"/>
                  </a:lnTo>
                  <a:lnTo>
                    <a:pt x="815767" y="182898"/>
                  </a:lnTo>
                  <a:lnTo>
                    <a:pt x="814625" y="147362"/>
                  </a:lnTo>
                  <a:lnTo>
                    <a:pt x="817625" y="113295"/>
                  </a:lnTo>
                  <a:lnTo>
                    <a:pt x="825778" y="81113"/>
                  </a:lnTo>
                  <a:lnTo>
                    <a:pt x="840093" y="51227"/>
                  </a:lnTo>
                  <a:lnTo>
                    <a:pt x="861581" y="24051"/>
                  </a:lnTo>
                  <a:lnTo>
                    <a:pt x="891252" y="0"/>
                  </a:lnTo>
                </a:path>
              </a:pathLst>
            </a:custGeom>
            <a:ln w="50799">
              <a:solidFill>
                <a:srgbClr val="000000"/>
              </a:solidFill>
            </a:ln>
          </p:spPr>
          <p:txBody>
            <a:bodyPr wrap="square" lIns="0" tIns="0" rIns="0" bIns="0" rtlCol="0"/>
            <a:lstStyle/>
            <a:p>
              <a:endParaRPr/>
            </a:p>
          </p:txBody>
        </p:sp>
      </p:grpSp>
      <p:pic>
        <p:nvPicPr>
          <p:cNvPr id="14" name="object 14"/>
          <p:cNvPicPr/>
          <p:nvPr/>
        </p:nvPicPr>
        <p:blipFill>
          <a:blip r:embed="rId4" cstate="print"/>
          <a:stretch>
            <a:fillRect/>
          </a:stretch>
        </p:blipFill>
        <p:spPr>
          <a:xfrm>
            <a:off x="7648193" y="3790188"/>
            <a:ext cx="2274569" cy="1856333"/>
          </a:xfrm>
          <a:prstGeom prst="rect">
            <a:avLst/>
          </a:prstGeom>
        </p:spPr>
      </p:pic>
      <p:grpSp>
        <p:nvGrpSpPr>
          <p:cNvPr id="15" name="object 15"/>
          <p:cNvGrpSpPr/>
          <p:nvPr/>
        </p:nvGrpSpPr>
        <p:grpSpPr>
          <a:xfrm>
            <a:off x="9253728" y="1571244"/>
            <a:ext cx="2580640" cy="1118870"/>
            <a:chOff x="9253728" y="1571244"/>
            <a:chExt cx="2580640" cy="1118870"/>
          </a:xfrm>
        </p:grpSpPr>
        <p:sp>
          <p:nvSpPr>
            <p:cNvPr id="16" name="object 16"/>
            <p:cNvSpPr/>
            <p:nvPr/>
          </p:nvSpPr>
          <p:spPr>
            <a:xfrm>
              <a:off x="9272778" y="1590294"/>
              <a:ext cx="2274570" cy="910590"/>
            </a:xfrm>
            <a:custGeom>
              <a:avLst/>
              <a:gdLst/>
              <a:ahLst/>
              <a:cxnLst/>
              <a:rect l="l" t="t" r="r" b="b"/>
              <a:pathLst>
                <a:path w="2274570" h="910589">
                  <a:moveTo>
                    <a:pt x="0" y="0"/>
                  </a:moveTo>
                  <a:lnTo>
                    <a:pt x="2274443" y="910463"/>
                  </a:lnTo>
                </a:path>
              </a:pathLst>
            </a:custGeom>
            <a:ln w="38099">
              <a:solidFill>
                <a:srgbClr val="000000"/>
              </a:solidFill>
            </a:ln>
          </p:spPr>
          <p:txBody>
            <a:bodyPr wrap="square" lIns="0" tIns="0" rIns="0" bIns="0" rtlCol="0"/>
            <a:lstStyle/>
            <a:p>
              <a:endParaRPr/>
            </a:p>
          </p:txBody>
        </p:sp>
        <p:pic>
          <p:nvPicPr>
            <p:cNvPr id="17" name="object 17"/>
            <p:cNvPicPr/>
            <p:nvPr/>
          </p:nvPicPr>
          <p:blipFill>
            <a:blip r:embed="rId5" cstate="print"/>
            <a:stretch>
              <a:fillRect/>
            </a:stretch>
          </p:blipFill>
          <p:spPr>
            <a:xfrm>
              <a:off x="10110216" y="1830323"/>
              <a:ext cx="1723643" cy="859536"/>
            </a:xfrm>
            <a:prstGeom prst="rect">
              <a:avLst/>
            </a:prstGeom>
          </p:spPr>
        </p:pic>
      </p:grpSp>
      <p:sp>
        <p:nvSpPr>
          <p:cNvPr id="20" name="object 20"/>
          <p:cNvSpPr/>
          <p:nvPr/>
        </p:nvSpPr>
        <p:spPr>
          <a:xfrm>
            <a:off x="0" y="4292322"/>
            <a:ext cx="1325245" cy="2464435"/>
          </a:xfrm>
          <a:custGeom>
            <a:avLst/>
            <a:gdLst/>
            <a:ahLst/>
            <a:cxnLst/>
            <a:rect l="l" t="t" r="r" b="b"/>
            <a:pathLst>
              <a:path w="1325245" h="2464434">
                <a:moveTo>
                  <a:pt x="86138" y="2066193"/>
                </a:moveTo>
                <a:lnTo>
                  <a:pt x="43379" y="2074746"/>
                </a:lnTo>
                <a:lnTo>
                  <a:pt x="3310" y="2092549"/>
                </a:lnTo>
                <a:lnTo>
                  <a:pt x="0" y="2095023"/>
                </a:lnTo>
                <a:lnTo>
                  <a:pt x="0" y="2434912"/>
                </a:lnTo>
                <a:lnTo>
                  <a:pt x="34185" y="2452474"/>
                </a:lnTo>
                <a:lnTo>
                  <a:pt x="77481" y="2463392"/>
                </a:lnTo>
                <a:lnTo>
                  <a:pt x="121315" y="2464413"/>
                </a:lnTo>
                <a:lnTo>
                  <a:pt x="164074" y="2455861"/>
                </a:lnTo>
                <a:lnTo>
                  <a:pt x="204143" y="2438058"/>
                </a:lnTo>
                <a:lnTo>
                  <a:pt x="239910" y="2411326"/>
                </a:lnTo>
                <a:lnTo>
                  <a:pt x="269760" y="2375990"/>
                </a:lnTo>
                <a:lnTo>
                  <a:pt x="290897" y="2334845"/>
                </a:lnTo>
                <a:lnTo>
                  <a:pt x="301815" y="2291549"/>
                </a:lnTo>
                <a:lnTo>
                  <a:pt x="302837" y="2247714"/>
                </a:lnTo>
                <a:lnTo>
                  <a:pt x="294284" y="2204956"/>
                </a:lnTo>
                <a:lnTo>
                  <a:pt x="276481" y="2164887"/>
                </a:lnTo>
                <a:lnTo>
                  <a:pt x="249750" y="2129120"/>
                </a:lnTo>
                <a:lnTo>
                  <a:pt x="214414" y="2099270"/>
                </a:lnTo>
                <a:lnTo>
                  <a:pt x="173269" y="2078133"/>
                </a:lnTo>
                <a:lnTo>
                  <a:pt x="129972" y="2067215"/>
                </a:lnTo>
                <a:lnTo>
                  <a:pt x="86138" y="2066193"/>
                </a:lnTo>
                <a:close/>
              </a:path>
              <a:path w="1325245" h="2464434">
                <a:moveTo>
                  <a:pt x="509587" y="2160763"/>
                </a:moveTo>
                <a:lnTo>
                  <a:pt x="480949" y="2171716"/>
                </a:lnTo>
                <a:lnTo>
                  <a:pt x="460386" y="2193048"/>
                </a:lnTo>
                <a:lnTo>
                  <a:pt x="449049" y="2221297"/>
                </a:lnTo>
                <a:lnTo>
                  <a:pt x="448094" y="2253003"/>
                </a:lnTo>
                <a:lnTo>
                  <a:pt x="459045" y="2281641"/>
                </a:lnTo>
                <a:lnTo>
                  <a:pt x="480372" y="2302205"/>
                </a:lnTo>
                <a:lnTo>
                  <a:pt x="508617" y="2313541"/>
                </a:lnTo>
                <a:lnTo>
                  <a:pt x="540321" y="2314497"/>
                </a:lnTo>
                <a:lnTo>
                  <a:pt x="568958" y="2303545"/>
                </a:lnTo>
                <a:lnTo>
                  <a:pt x="589522" y="2282216"/>
                </a:lnTo>
                <a:lnTo>
                  <a:pt x="600859" y="2253968"/>
                </a:lnTo>
                <a:lnTo>
                  <a:pt x="601814" y="2222256"/>
                </a:lnTo>
                <a:lnTo>
                  <a:pt x="587406" y="2193626"/>
                </a:lnTo>
                <a:lnTo>
                  <a:pt x="564926" y="2173065"/>
                </a:lnTo>
                <a:lnTo>
                  <a:pt x="537833" y="2161726"/>
                </a:lnTo>
                <a:lnTo>
                  <a:pt x="509587" y="2160763"/>
                </a:lnTo>
                <a:close/>
              </a:path>
              <a:path w="1325245" h="2464434">
                <a:moveTo>
                  <a:pt x="387875" y="1770802"/>
                </a:moveTo>
                <a:lnTo>
                  <a:pt x="337400" y="1773362"/>
                </a:lnTo>
                <a:lnTo>
                  <a:pt x="289778" y="1791364"/>
                </a:lnTo>
                <a:lnTo>
                  <a:pt x="251602" y="1821471"/>
                </a:lnTo>
                <a:lnTo>
                  <a:pt x="224938" y="1861024"/>
                </a:lnTo>
                <a:lnTo>
                  <a:pt x="211853" y="1907367"/>
                </a:lnTo>
                <a:lnTo>
                  <a:pt x="214414" y="1957842"/>
                </a:lnTo>
                <a:lnTo>
                  <a:pt x="232416" y="2005458"/>
                </a:lnTo>
                <a:lnTo>
                  <a:pt x="262522" y="2043632"/>
                </a:lnTo>
                <a:lnTo>
                  <a:pt x="302075" y="2070295"/>
                </a:lnTo>
                <a:lnTo>
                  <a:pt x="348418" y="2083384"/>
                </a:lnTo>
                <a:lnTo>
                  <a:pt x="398894" y="2080829"/>
                </a:lnTo>
                <a:lnTo>
                  <a:pt x="446515" y="2062821"/>
                </a:lnTo>
                <a:lnTo>
                  <a:pt x="484688" y="2032712"/>
                </a:lnTo>
                <a:lnTo>
                  <a:pt x="511350" y="1993158"/>
                </a:lnTo>
                <a:lnTo>
                  <a:pt x="524436" y="1946818"/>
                </a:lnTo>
                <a:lnTo>
                  <a:pt x="521881" y="1896349"/>
                </a:lnTo>
                <a:lnTo>
                  <a:pt x="503874" y="1848727"/>
                </a:lnTo>
                <a:lnTo>
                  <a:pt x="473767" y="1810551"/>
                </a:lnTo>
                <a:lnTo>
                  <a:pt x="434215" y="1783887"/>
                </a:lnTo>
                <a:lnTo>
                  <a:pt x="387875" y="1770802"/>
                </a:lnTo>
                <a:close/>
              </a:path>
              <a:path w="1325245" h="2464434">
                <a:moveTo>
                  <a:pt x="64903" y="1779317"/>
                </a:moveTo>
                <a:lnTo>
                  <a:pt x="42227" y="1779509"/>
                </a:lnTo>
                <a:lnTo>
                  <a:pt x="21666" y="1788347"/>
                </a:lnTo>
                <a:lnTo>
                  <a:pt x="6872" y="1804104"/>
                </a:lnTo>
                <a:lnTo>
                  <a:pt x="0" y="1821876"/>
                </a:lnTo>
                <a:lnTo>
                  <a:pt x="0" y="1849040"/>
                </a:lnTo>
                <a:lnTo>
                  <a:pt x="8025" y="1867712"/>
                </a:lnTo>
                <a:lnTo>
                  <a:pt x="23782" y="1882511"/>
                </a:lnTo>
                <a:lnTo>
                  <a:pt x="44151" y="1890392"/>
                </a:lnTo>
                <a:lnTo>
                  <a:pt x="66827" y="1890202"/>
                </a:lnTo>
                <a:lnTo>
                  <a:pt x="87389" y="1881357"/>
                </a:lnTo>
                <a:lnTo>
                  <a:pt x="102187" y="1865596"/>
                </a:lnTo>
                <a:lnTo>
                  <a:pt x="110064" y="1845225"/>
                </a:lnTo>
                <a:lnTo>
                  <a:pt x="109867" y="1822549"/>
                </a:lnTo>
                <a:lnTo>
                  <a:pt x="101029" y="1801989"/>
                </a:lnTo>
                <a:lnTo>
                  <a:pt x="85272" y="1787194"/>
                </a:lnTo>
                <a:lnTo>
                  <a:pt x="64903" y="1779317"/>
                </a:lnTo>
                <a:close/>
              </a:path>
              <a:path w="1325245" h="2464434">
                <a:moveTo>
                  <a:pt x="0" y="1505969"/>
                </a:moveTo>
                <a:lnTo>
                  <a:pt x="0" y="1636802"/>
                </a:lnTo>
                <a:lnTo>
                  <a:pt x="5333" y="1631922"/>
                </a:lnTo>
                <a:lnTo>
                  <a:pt x="20419" y="1592339"/>
                </a:lnTo>
                <a:lnTo>
                  <a:pt x="19940" y="1550446"/>
                </a:lnTo>
                <a:lnTo>
                  <a:pt x="4471" y="1510857"/>
                </a:lnTo>
                <a:lnTo>
                  <a:pt x="0" y="1505969"/>
                </a:lnTo>
                <a:close/>
              </a:path>
              <a:path w="1325245" h="2464434">
                <a:moveTo>
                  <a:pt x="507753" y="1628849"/>
                </a:moveTo>
                <a:lnTo>
                  <a:pt x="464903" y="1638075"/>
                </a:lnTo>
                <a:lnTo>
                  <a:pt x="438866" y="1676797"/>
                </a:lnTo>
                <a:lnTo>
                  <a:pt x="438864" y="1698799"/>
                </a:lnTo>
                <a:lnTo>
                  <a:pt x="448086" y="1719646"/>
                </a:lnTo>
                <a:lnTo>
                  <a:pt x="466550" y="1736463"/>
                </a:lnTo>
                <a:lnTo>
                  <a:pt x="486809" y="1745683"/>
                </a:lnTo>
                <a:lnTo>
                  <a:pt x="508818" y="1745683"/>
                </a:lnTo>
                <a:lnTo>
                  <a:pt x="529670" y="1736456"/>
                </a:lnTo>
                <a:lnTo>
                  <a:pt x="546480" y="1718016"/>
                </a:lnTo>
                <a:lnTo>
                  <a:pt x="555700" y="1697741"/>
                </a:lnTo>
                <a:lnTo>
                  <a:pt x="555699" y="1675737"/>
                </a:lnTo>
                <a:lnTo>
                  <a:pt x="546475" y="1654886"/>
                </a:lnTo>
                <a:lnTo>
                  <a:pt x="528027" y="1638069"/>
                </a:lnTo>
                <a:lnTo>
                  <a:pt x="507753" y="1628849"/>
                </a:lnTo>
                <a:close/>
              </a:path>
              <a:path w="1325245" h="2464434">
                <a:moveTo>
                  <a:pt x="837022" y="1756340"/>
                </a:moveTo>
                <a:lnTo>
                  <a:pt x="792454" y="1761056"/>
                </a:lnTo>
                <a:lnTo>
                  <a:pt x="747793" y="1774325"/>
                </a:lnTo>
                <a:lnTo>
                  <a:pt x="709265" y="1797167"/>
                </a:lnTo>
                <a:lnTo>
                  <a:pt x="677729" y="1827862"/>
                </a:lnTo>
                <a:lnTo>
                  <a:pt x="654046" y="1864687"/>
                </a:lnTo>
                <a:lnTo>
                  <a:pt x="639077" y="1905922"/>
                </a:lnTo>
                <a:lnTo>
                  <a:pt x="633682" y="1949846"/>
                </a:lnTo>
                <a:lnTo>
                  <a:pt x="638721" y="1994736"/>
                </a:lnTo>
                <a:lnTo>
                  <a:pt x="651985" y="2039393"/>
                </a:lnTo>
                <a:lnTo>
                  <a:pt x="674824" y="2077920"/>
                </a:lnTo>
                <a:lnTo>
                  <a:pt x="705516" y="2109456"/>
                </a:lnTo>
                <a:lnTo>
                  <a:pt x="742340" y="2133140"/>
                </a:lnTo>
                <a:lnTo>
                  <a:pt x="783574" y="2148111"/>
                </a:lnTo>
                <a:lnTo>
                  <a:pt x="827498" y="2153508"/>
                </a:lnTo>
                <a:lnTo>
                  <a:pt x="872388" y="2148469"/>
                </a:lnTo>
                <a:lnTo>
                  <a:pt x="915113" y="2133266"/>
                </a:lnTo>
                <a:lnTo>
                  <a:pt x="952889" y="2109672"/>
                </a:lnTo>
                <a:lnTo>
                  <a:pt x="984532" y="2079087"/>
                </a:lnTo>
                <a:lnTo>
                  <a:pt x="1008860" y="2042908"/>
                </a:lnTo>
                <a:lnTo>
                  <a:pt x="1024690" y="2002534"/>
                </a:lnTo>
                <a:lnTo>
                  <a:pt x="1030838" y="1959361"/>
                </a:lnTo>
                <a:lnTo>
                  <a:pt x="1026121" y="1914789"/>
                </a:lnTo>
                <a:lnTo>
                  <a:pt x="1010922" y="1872068"/>
                </a:lnTo>
                <a:lnTo>
                  <a:pt x="987330" y="1834294"/>
                </a:lnTo>
                <a:lnTo>
                  <a:pt x="956745" y="1802651"/>
                </a:lnTo>
                <a:lnTo>
                  <a:pt x="920566" y="1778321"/>
                </a:lnTo>
                <a:lnTo>
                  <a:pt x="880192" y="1762490"/>
                </a:lnTo>
                <a:lnTo>
                  <a:pt x="837022" y="1756340"/>
                </a:lnTo>
                <a:close/>
              </a:path>
              <a:path w="1325245" h="2464434">
                <a:moveTo>
                  <a:pt x="228058" y="1496255"/>
                </a:moveTo>
                <a:lnTo>
                  <a:pt x="183667" y="1496642"/>
                </a:lnTo>
                <a:lnTo>
                  <a:pt x="142543" y="1513358"/>
                </a:lnTo>
                <a:lnTo>
                  <a:pt x="112950" y="1542759"/>
                </a:lnTo>
                <a:lnTo>
                  <a:pt x="97192" y="1581385"/>
                </a:lnTo>
                <a:lnTo>
                  <a:pt x="97574" y="1625776"/>
                </a:lnTo>
                <a:lnTo>
                  <a:pt x="114290" y="1666899"/>
                </a:lnTo>
                <a:lnTo>
                  <a:pt x="143690" y="1696492"/>
                </a:lnTo>
                <a:lnTo>
                  <a:pt x="182316" y="1712251"/>
                </a:lnTo>
                <a:lnTo>
                  <a:pt x="226707" y="1711869"/>
                </a:lnTo>
                <a:lnTo>
                  <a:pt x="267832" y="1695148"/>
                </a:lnTo>
                <a:lnTo>
                  <a:pt x="297429" y="1665747"/>
                </a:lnTo>
                <a:lnTo>
                  <a:pt x="313188" y="1627124"/>
                </a:lnTo>
                <a:lnTo>
                  <a:pt x="312800" y="1582735"/>
                </a:lnTo>
                <a:lnTo>
                  <a:pt x="296085" y="1541610"/>
                </a:lnTo>
                <a:lnTo>
                  <a:pt x="266684" y="1512014"/>
                </a:lnTo>
                <a:lnTo>
                  <a:pt x="228058" y="1496255"/>
                </a:lnTo>
                <a:close/>
              </a:path>
              <a:path w="1325245" h="2464434">
                <a:moveTo>
                  <a:pt x="1120670" y="1570915"/>
                </a:moveTo>
                <a:lnTo>
                  <a:pt x="1092231" y="1571201"/>
                </a:lnTo>
                <a:lnTo>
                  <a:pt x="1066098" y="1581864"/>
                </a:lnTo>
                <a:lnTo>
                  <a:pt x="1044574" y="1601176"/>
                </a:lnTo>
                <a:lnTo>
                  <a:pt x="1032754" y="1629616"/>
                </a:lnTo>
                <a:lnTo>
                  <a:pt x="1033041" y="1658059"/>
                </a:lnTo>
                <a:lnTo>
                  <a:pt x="1043708" y="1684197"/>
                </a:lnTo>
                <a:lnTo>
                  <a:pt x="1063028" y="1705722"/>
                </a:lnTo>
                <a:lnTo>
                  <a:pt x="1091466" y="1717535"/>
                </a:lnTo>
                <a:lnTo>
                  <a:pt x="1119905" y="1717246"/>
                </a:lnTo>
                <a:lnTo>
                  <a:pt x="1146038" y="1706581"/>
                </a:lnTo>
                <a:lnTo>
                  <a:pt x="1167561" y="1687269"/>
                </a:lnTo>
                <a:lnTo>
                  <a:pt x="1182839" y="1657964"/>
                </a:lnTo>
                <a:lnTo>
                  <a:pt x="1183705" y="1628082"/>
                </a:lnTo>
                <a:lnTo>
                  <a:pt x="1171885" y="1601660"/>
                </a:lnTo>
                <a:lnTo>
                  <a:pt x="1149108" y="1582735"/>
                </a:lnTo>
                <a:lnTo>
                  <a:pt x="1120670" y="1570915"/>
                </a:lnTo>
                <a:close/>
              </a:path>
              <a:path w="1325245" h="2464434">
                <a:moveTo>
                  <a:pt x="454234" y="1309343"/>
                </a:moveTo>
                <a:lnTo>
                  <a:pt x="411189" y="1309825"/>
                </a:lnTo>
                <a:lnTo>
                  <a:pt x="372756" y="1325309"/>
                </a:lnTo>
                <a:lnTo>
                  <a:pt x="343547" y="1355202"/>
                </a:lnTo>
                <a:lnTo>
                  <a:pt x="325870" y="1398249"/>
                </a:lnTo>
                <a:lnTo>
                  <a:pt x="326640" y="1441294"/>
                </a:lnTo>
                <a:lnTo>
                  <a:pt x="343551" y="1479727"/>
                </a:lnTo>
                <a:lnTo>
                  <a:pt x="374294" y="1508936"/>
                </a:lnTo>
                <a:lnTo>
                  <a:pt x="413883" y="1524021"/>
                </a:lnTo>
                <a:lnTo>
                  <a:pt x="455776" y="1523542"/>
                </a:lnTo>
                <a:lnTo>
                  <a:pt x="495361" y="1508073"/>
                </a:lnTo>
                <a:lnTo>
                  <a:pt x="528027" y="1478189"/>
                </a:lnTo>
                <a:lnTo>
                  <a:pt x="543113" y="1438600"/>
                </a:lnTo>
                <a:lnTo>
                  <a:pt x="542634" y="1396707"/>
                </a:lnTo>
                <a:lnTo>
                  <a:pt x="527165" y="1357122"/>
                </a:lnTo>
                <a:lnTo>
                  <a:pt x="497281" y="1324455"/>
                </a:lnTo>
                <a:lnTo>
                  <a:pt x="454234" y="1309343"/>
                </a:lnTo>
                <a:close/>
              </a:path>
              <a:path w="1325245" h="2464434">
                <a:moveTo>
                  <a:pt x="771005" y="1377047"/>
                </a:moveTo>
                <a:lnTo>
                  <a:pt x="724122" y="1386246"/>
                </a:lnTo>
                <a:lnTo>
                  <a:pt x="682847" y="1409909"/>
                </a:lnTo>
                <a:lnTo>
                  <a:pt x="651014" y="1447442"/>
                </a:lnTo>
                <a:lnTo>
                  <a:pt x="629514" y="1491076"/>
                </a:lnTo>
                <a:lnTo>
                  <a:pt x="623660" y="1538253"/>
                </a:lnTo>
                <a:lnTo>
                  <a:pt x="632862" y="1585135"/>
                </a:lnTo>
                <a:lnTo>
                  <a:pt x="656527" y="1627886"/>
                </a:lnTo>
                <a:lnTo>
                  <a:pt x="694067" y="1662669"/>
                </a:lnTo>
                <a:lnTo>
                  <a:pt x="740652" y="1684169"/>
                </a:lnTo>
                <a:lnTo>
                  <a:pt x="789303" y="1690024"/>
                </a:lnTo>
                <a:lnTo>
                  <a:pt x="836183" y="1680825"/>
                </a:lnTo>
                <a:lnTo>
                  <a:pt x="877455" y="1657162"/>
                </a:lnTo>
                <a:lnTo>
                  <a:pt x="909281" y="1619629"/>
                </a:lnTo>
                <a:lnTo>
                  <a:pt x="930783" y="1573038"/>
                </a:lnTo>
                <a:lnTo>
                  <a:pt x="936640" y="1524383"/>
                </a:lnTo>
                <a:lnTo>
                  <a:pt x="927442" y="1477501"/>
                </a:lnTo>
                <a:lnTo>
                  <a:pt x="903780" y="1436228"/>
                </a:lnTo>
                <a:lnTo>
                  <a:pt x="866241" y="1404402"/>
                </a:lnTo>
                <a:lnTo>
                  <a:pt x="819656" y="1382902"/>
                </a:lnTo>
                <a:lnTo>
                  <a:pt x="771005" y="1377047"/>
                </a:lnTo>
                <a:close/>
              </a:path>
              <a:path w="1325245" h="2464434">
                <a:moveTo>
                  <a:pt x="1113073" y="1026945"/>
                </a:moveTo>
                <a:lnTo>
                  <a:pt x="1070314" y="1035490"/>
                </a:lnTo>
                <a:lnTo>
                  <a:pt x="1030245" y="1053289"/>
                </a:lnTo>
                <a:lnTo>
                  <a:pt x="994478" y="1080013"/>
                </a:lnTo>
                <a:lnTo>
                  <a:pt x="964628" y="1115337"/>
                </a:lnTo>
                <a:lnTo>
                  <a:pt x="943491" y="1156512"/>
                </a:lnTo>
                <a:lnTo>
                  <a:pt x="932573" y="1199825"/>
                </a:lnTo>
                <a:lnTo>
                  <a:pt x="931552" y="1243665"/>
                </a:lnTo>
                <a:lnTo>
                  <a:pt x="940104" y="1286422"/>
                </a:lnTo>
                <a:lnTo>
                  <a:pt x="957907" y="1326487"/>
                </a:lnTo>
                <a:lnTo>
                  <a:pt x="984638" y="1362248"/>
                </a:lnTo>
                <a:lnTo>
                  <a:pt x="1019975" y="1392096"/>
                </a:lnTo>
                <a:lnTo>
                  <a:pt x="1061120" y="1413233"/>
                </a:lnTo>
                <a:lnTo>
                  <a:pt x="1104415" y="1424151"/>
                </a:lnTo>
                <a:lnTo>
                  <a:pt x="1148248" y="1425173"/>
                </a:lnTo>
                <a:lnTo>
                  <a:pt x="1191004" y="1416622"/>
                </a:lnTo>
                <a:lnTo>
                  <a:pt x="1231069" y="1398821"/>
                </a:lnTo>
                <a:lnTo>
                  <a:pt x="1266829" y="1372093"/>
                </a:lnTo>
                <a:lnTo>
                  <a:pt x="1296669" y="1336762"/>
                </a:lnTo>
                <a:lnTo>
                  <a:pt x="1315556" y="1295610"/>
                </a:lnTo>
                <a:lnTo>
                  <a:pt x="1324971" y="1252315"/>
                </a:lnTo>
                <a:lnTo>
                  <a:pt x="1325238" y="1208487"/>
                </a:lnTo>
                <a:lnTo>
                  <a:pt x="1316685" y="1165740"/>
                </a:lnTo>
                <a:lnTo>
                  <a:pt x="1299635" y="1125683"/>
                </a:lnTo>
                <a:lnTo>
                  <a:pt x="1274415" y="1089930"/>
                </a:lnTo>
                <a:lnTo>
                  <a:pt x="1241348" y="1060092"/>
                </a:lnTo>
                <a:lnTo>
                  <a:pt x="1200203" y="1038919"/>
                </a:lnTo>
                <a:lnTo>
                  <a:pt x="1156907" y="1027979"/>
                </a:lnTo>
                <a:lnTo>
                  <a:pt x="1113073" y="1026945"/>
                </a:lnTo>
                <a:close/>
              </a:path>
              <a:path w="1325245" h="2464434">
                <a:moveTo>
                  <a:pt x="715871" y="1219692"/>
                </a:moveTo>
                <a:lnTo>
                  <a:pt x="694067" y="1219858"/>
                </a:lnTo>
                <a:lnTo>
                  <a:pt x="673499" y="1228738"/>
                </a:lnTo>
                <a:lnTo>
                  <a:pt x="658701" y="1244512"/>
                </a:lnTo>
                <a:lnTo>
                  <a:pt x="650822" y="1264882"/>
                </a:lnTo>
                <a:lnTo>
                  <a:pt x="651014" y="1287549"/>
                </a:lnTo>
                <a:lnTo>
                  <a:pt x="659852" y="1308119"/>
                </a:lnTo>
                <a:lnTo>
                  <a:pt x="675609" y="1322920"/>
                </a:lnTo>
                <a:lnTo>
                  <a:pt x="695979" y="1330799"/>
                </a:lnTo>
                <a:lnTo>
                  <a:pt x="718654" y="1330602"/>
                </a:lnTo>
                <a:lnTo>
                  <a:pt x="739217" y="1321754"/>
                </a:lnTo>
                <a:lnTo>
                  <a:pt x="754016" y="1305977"/>
                </a:lnTo>
                <a:lnTo>
                  <a:pt x="761897" y="1285589"/>
                </a:lnTo>
                <a:lnTo>
                  <a:pt x="761707" y="1262911"/>
                </a:lnTo>
                <a:lnTo>
                  <a:pt x="750269" y="1242361"/>
                </a:lnTo>
                <a:lnTo>
                  <a:pt x="734798" y="1227573"/>
                </a:lnTo>
                <a:lnTo>
                  <a:pt x="715871" y="1219692"/>
                </a:lnTo>
                <a:close/>
              </a:path>
              <a:path w="1325245" h="2464434">
                <a:moveTo>
                  <a:pt x="812177" y="805331"/>
                </a:moveTo>
                <a:lnTo>
                  <a:pt x="761707" y="807870"/>
                </a:lnTo>
                <a:lnTo>
                  <a:pt x="714085" y="825915"/>
                </a:lnTo>
                <a:lnTo>
                  <a:pt x="675909" y="856037"/>
                </a:lnTo>
                <a:lnTo>
                  <a:pt x="649245" y="895589"/>
                </a:lnTo>
                <a:lnTo>
                  <a:pt x="636160" y="941925"/>
                </a:lnTo>
                <a:lnTo>
                  <a:pt x="638721" y="992401"/>
                </a:lnTo>
                <a:lnTo>
                  <a:pt x="656723" y="1037044"/>
                </a:lnTo>
                <a:lnTo>
                  <a:pt x="686829" y="1073732"/>
                </a:lnTo>
                <a:lnTo>
                  <a:pt x="726382" y="1100392"/>
                </a:lnTo>
                <a:lnTo>
                  <a:pt x="772725" y="1114951"/>
                </a:lnTo>
                <a:lnTo>
                  <a:pt x="823201" y="1115337"/>
                </a:lnTo>
                <a:lnTo>
                  <a:pt x="870817" y="1097354"/>
                </a:lnTo>
                <a:lnTo>
                  <a:pt x="908990" y="1067270"/>
                </a:lnTo>
                <a:lnTo>
                  <a:pt x="935654" y="1027738"/>
                </a:lnTo>
                <a:lnTo>
                  <a:pt x="948742" y="981408"/>
                </a:lnTo>
                <a:lnTo>
                  <a:pt x="946188" y="930933"/>
                </a:lnTo>
                <a:lnTo>
                  <a:pt x="928179" y="883302"/>
                </a:lnTo>
                <a:lnTo>
                  <a:pt x="898070" y="845114"/>
                </a:lnTo>
                <a:lnTo>
                  <a:pt x="858517" y="818435"/>
                </a:lnTo>
                <a:lnTo>
                  <a:pt x="812177" y="805331"/>
                </a:lnTo>
                <a:close/>
              </a:path>
              <a:path w="1325245" h="2464434">
                <a:moveTo>
                  <a:pt x="1087615" y="727987"/>
                </a:moveTo>
                <a:lnTo>
                  <a:pt x="1058984" y="738911"/>
                </a:lnTo>
                <a:lnTo>
                  <a:pt x="1038423" y="760229"/>
                </a:lnTo>
                <a:lnTo>
                  <a:pt x="1027084" y="788477"/>
                </a:lnTo>
                <a:lnTo>
                  <a:pt x="1026121" y="820189"/>
                </a:lnTo>
                <a:lnTo>
                  <a:pt x="1037075" y="848832"/>
                </a:lnTo>
                <a:lnTo>
                  <a:pt x="1058406" y="869402"/>
                </a:lnTo>
                <a:lnTo>
                  <a:pt x="1086656" y="880732"/>
                </a:lnTo>
                <a:lnTo>
                  <a:pt x="1118361" y="881657"/>
                </a:lnTo>
                <a:lnTo>
                  <a:pt x="1146999" y="870733"/>
                </a:lnTo>
                <a:lnTo>
                  <a:pt x="1167563" y="849415"/>
                </a:lnTo>
                <a:lnTo>
                  <a:pt x="1178899" y="821167"/>
                </a:lnTo>
                <a:lnTo>
                  <a:pt x="1179855" y="789455"/>
                </a:lnTo>
                <a:lnTo>
                  <a:pt x="1168904" y="760813"/>
                </a:lnTo>
                <a:lnTo>
                  <a:pt x="1147575" y="740243"/>
                </a:lnTo>
                <a:lnTo>
                  <a:pt x="1119326" y="728912"/>
                </a:lnTo>
                <a:lnTo>
                  <a:pt x="1087615" y="727987"/>
                </a:lnTo>
                <a:close/>
              </a:path>
              <a:path w="1325245" h="2464434">
                <a:moveTo>
                  <a:pt x="825042" y="304766"/>
                </a:moveTo>
                <a:lnTo>
                  <a:pt x="780148" y="309776"/>
                </a:lnTo>
                <a:lnTo>
                  <a:pt x="735491" y="323074"/>
                </a:lnTo>
                <a:lnTo>
                  <a:pt x="696964" y="345929"/>
                </a:lnTo>
                <a:lnTo>
                  <a:pt x="665428" y="376623"/>
                </a:lnTo>
                <a:lnTo>
                  <a:pt x="641744" y="413441"/>
                </a:lnTo>
                <a:lnTo>
                  <a:pt x="626773" y="454664"/>
                </a:lnTo>
                <a:lnTo>
                  <a:pt x="621376" y="498574"/>
                </a:lnTo>
                <a:lnTo>
                  <a:pt x="626414" y="543456"/>
                </a:lnTo>
                <a:lnTo>
                  <a:pt x="639360" y="585852"/>
                </a:lnTo>
                <a:lnTo>
                  <a:pt x="661448" y="622877"/>
                </a:lnTo>
                <a:lnTo>
                  <a:pt x="691281" y="653667"/>
                </a:lnTo>
                <a:lnTo>
                  <a:pt x="727460" y="677362"/>
                </a:lnTo>
                <a:lnTo>
                  <a:pt x="768587" y="693100"/>
                </a:lnTo>
                <a:lnTo>
                  <a:pt x="813264" y="700017"/>
                </a:lnTo>
                <a:lnTo>
                  <a:pt x="860094" y="697253"/>
                </a:lnTo>
                <a:lnTo>
                  <a:pt x="904751" y="683956"/>
                </a:lnTo>
                <a:lnTo>
                  <a:pt x="943278" y="661101"/>
                </a:lnTo>
                <a:lnTo>
                  <a:pt x="974814" y="630406"/>
                </a:lnTo>
                <a:lnTo>
                  <a:pt x="998498" y="593589"/>
                </a:lnTo>
                <a:lnTo>
                  <a:pt x="1013469" y="552366"/>
                </a:lnTo>
                <a:lnTo>
                  <a:pt x="1018866" y="508455"/>
                </a:lnTo>
                <a:lnTo>
                  <a:pt x="1013828" y="463573"/>
                </a:lnTo>
                <a:lnTo>
                  <a:pt x="1000560" y="418898"/>
                </a:lnTo>
                <a:lnTo>
                  <a:pt x="977719" y="380365"/>
                </a:lnTo>
                <a:lnTo>
                  <a:pt x="947026" y="348830"/>
                </a:lnTo>
                <a:lnTo>
                  <a:pt x="910202" y="325148"/>
                </a:lnTo>
                <a:lnTo>
                  <a:pt x="868967" y="310175"/>
                </a:lnTo>
                <a:lnTo>
                  <a:pt x="825042" y="304766"/>
                </a:lnTo>
                <a:close/>
              </a:path>
              <a:path w="1325245" h="2464434">
                <a:moveTo>
                  <a:pt x="492483" y="1016634"/>
                </a:moveTo>
                <a:lnTo>
                  <a:pt x="448094" y="1017039"/>
                </a:lnTo>
                <a:lnTo>
                  <a:pt x="406968" y="1033700"/>
                </a:lnTo>
                <a:lnTo>
                  <a:pt x="377372" y="1063077"/>
                </a:lnTo>
                <a:lnTo>
                  <a:pt x="361613" y="1101693"/>
                </a:lnTo>
                <a:lnTo>
                  <a:pt x="362000" y="1146071"/>
                </a:lnTo>
                <a:lnTo>
                  <a:pt x="378716" y="1187243"/>
                </a:lnTo>
                <a:lnTo>
                  <a:pt x="408117" y="1216842"/>
                </a:lnTo>
                <a:lnTo>
                  <a:pt x="446743" y="1232582"/>
                </a:lnTo>
                <a:lnTo>
                  <a:pt x="491134" y="1232177"/>
                </a:lnTo>
                <a:lnTo>
                  <a:pt x="532257" y="1215463"/>
                </a:lnTo>
                <a:lnTo>
                  <a:pt x="561851" y="1186092"/>
                </a:lnTo>
                <a:lnTo>
                  <a:pt x="577609" y="1147506"/>
                </a:lnTo>
                <a:lnTo>
                  <a:pt x="577227" y="1103145"/>
                </a:lnTo>
                <a:lnTo>
                  <a:pt x="560506" y="1061973"/>
                </a:lnTo>
                <a:lnTo>
                  <a:pt x="531106" y="1032374"/>
                </a:lnTo>
                <a:lnTo>
                  <a:pt x="492483" y="1016634"/>
                </a:lnTo>
                <a:close/>
              </a:path>
              <a:path w="1325245" h="2464434">
                <a:moveTo>
                  <a:pt x="541096" y="780232"/>
                </a:moveTo>
                <a:lnTo>
                  <a:pt x="520228" y="789455"/>
                </a:lnTo>
                <a:lnTo>
                  <a:pt x="503427" y="807870"/>
                </a:lnTo>
                <a:lnTo>
                  <a:pt x="494207" y="828176"/>
                </a:lnTo>
                <a:lnTo>
                  <a:pt x="494209" y="850209"/>
                </a:lnTo>
                <a:lnTo>
                  <a:pt x="503433" y="871075"/>
                </a:lnTo>
                <a:lnTo>
                  <a:pt x="521881" y="887880"/>
                </a:lnTo>
                <a:lnTo>
                  <a:pt x="542155" y="897094"/>
                </a:lnTo>
                <a:lnTo>
                  <a:pt x="564180" y="897094"/>
                </a:lnTo>
                <a:lnTo>
                  <a:pt x="585021" y="887880"/>
                </a:lnTo>
                <a:lnTo>
                  <a:pt x="601814" y="869465"/>
                </a:lnTo>
                <a:lnTo>
                  <a:pt x="611042" y="845677"/>
                </a:lnTo>
                <a:lnTo>
                  <a:pt x="611044" y="822507"/>
                </a:lnTo>
                <a:lnTo>
                  <a:pt x="601822" y="802814"/>
                </a:lnTo>
                <a:lnTo>
                  <a:pt x="583335" y="789437"/>
                </a:lnTo>
                <a:lnTo>
                  <a:pt x="563099" y="780242"/>
                </a:lnTo>
                <a:lnTo>
                  <a:pt x="541096" y="780232"/>
                </a:lnTo>
                <a:close/>
              </a:path>
              <a:path w="1325245" h="2464434">
                <a:moveTo>
                  <a:pt x="388018" y="391395"/>
                </a:moveTo>
                <a:lnTo>
                  <a:pt x="341137" y="400609"/>
                </a:lnTo>
                <a:lnTo>
                  <a:pt x="298390" y="422795"/>
                </a:lnTo>
                <a:lnTo>
                  <a:pt x="263613" y="457350"/>
                </a:lnTo>
                <a:lnTo>
                  <a:pt x="242112" y="503939"/>
                </a:lnTo>
                <a:lnTo>
                  <a:pt x="236255" y="552600"/>
                </a:lnTo>
                <a:lnTo>
                  <a:pt x="245452" y="599494"/>
                </a:lnTo>
                <a:lnTo>
                  <a:pt x="269115" y="640779"/>
                </a:lnTo>
                <a:lnTo>
                  <a:pt x="306654" y="672615"/>
                </a:lnTo>
                <a:lnTo>
                  <a:pt x="353238" y="694094"/>
                </a:lnTo>
                <a:lnTo>
                  <a:pt x="401890" y="699944"/>
                </a:lnTo>
                <a:lnTo>
                  <a:pt x="448772" y="690748"/>
                </a:lnTo>
                <a:lnTo>
                  <a:pt x="490048" y="667092"/>
                </a:lnTo>
                <a:lnTo>
                  <a:pt x="521881" y="629562"/>
                </a:lnTo>
                <a:lnTo>
                  <a:pt x="543381" y="582974"/>
                </a:lnTo>
                <a:lnTo>
                  <a:pt x="549235" y="534312"/>
                </a:lnTo>
                <a:lnTo>
                  <a:pt x="540033" y="487419"/>
                </a:lnTo>
                <a:lnTo>
                  <a:pt x="516367" y="446134"/>
                </a:lnTo>
                <a:lnTo>
                  <a:pt x="478828" y="414297"/>
                </a:lnTo>
                <a:lnTo>
                  <a:pt x="435193" y="395756"/>
                </a:lnTo>
                <a:lnTo>
                  <a:pt x="388018" y="391395"/>
                </a:lnTo>
                <a:close/>
              </a:path>
              <a:path w="1325245" h="2464434">
                <a:moveTo>
                  <a:pt x="150996" y="574024"/>
                </a:moveTo>
                <a:lnTo>
                  <a:pt x="128320" y="574190"/>
                </a:lnTo>
                <a:lnTo>
                  <a:pt x="107760" y="583070"/>
                </a:lnTo>
                <a:lnTo>
                  <a:pt x="92965" y="598844"/>
                </a:lnTo>
                <a:lnTo>
                  <a:pt x="85088" y="619214"/>
                </a:lnTo>
                <a:lnTo>
                  <a:pt x="85280" y="641881"/>
                </a:lnTo>
                <a:lnTo>
                  <a:pt x="94118" y="659860"/>
                </a:lnTo>
                <a:lnTo>
                  <a:pt x="109875" y="674933"/>
                </a:lnTo>
                <a:lnTo>
                  <a:pt x="130245" y="684244"/>
                </a:lnTo>
                <a:lnTo>
                  <a:pt x="152920" y="684934"/>
                </a:lnTo>
                <a:lnTo>
                  <a:pt x="173483" y="676054"/>
                </a:lnTo>
                <a:lnTo>
                  <a:pt x="188280" y="660280"/>
                </a:lnTo>
                <a:lnTo>
                  <a:pt x="196158" y="639911"/>
                </a:lnTo>
                <a:lnTo>
                  <a:pt x="195960" y="617243"/>
                </a:lnTo>
                <a:lnTo>
                  <a:pt x="187122" y="596693"/>
                </a:lnTo>
                <a:lnTo>
                  <a:pt x="171365" y="581905"/>
                </a:lnTo>
                <a:lnTo>
                  <a:pt x="150996" y="574024"/>
                </a:lnTo>
                <a:close/>
              </a:path>
              <a:path w="1325245" h="2464434">
                <a:moveTo>
                  <a:pt x="73834" y="0"/>
                </a:moveTo>
                <a:lnTo>
                  <a:pt x="31074" y="8558"/>
                </a:lnTo>
                <a:lnTo>
                  <a:pt x="0" y="22367"/>
                </a:lnTo>
                <a:lnTo>
                  <a:pt x="0" y="375043"/>
                </a:lnTo>
                <a:lnTo>
                  <a:pt x="21879" y="386281"/>
                </a:lnTo>
                <a:lnTo>
                  <a:pt x="65175" y="397203"/>
                </a:lnTo>
                <a:lnTo>
                  <a:pt x="109009" y="398232"/>
                </a:lnTo>
                <a:lnTo>
                  <a:pt x="151768" y="389686"/>
                </a:lnTo>
                <a:lnTo>
                  <a:pt x="191837" y="371883"/>
                </a:lnTo>
                <a:lnTo>
                  <a:pt x="227604" y="345141"/>
                </a:lnTo>
                <a:lnTo>
                  <a:pt x="257454" y="309776"/>
                </a:lnTo>
                <a:lnTo>
                  <a:pt x="278591" y="268648"/>
                </a:lnTo>
                <a:lnTo>
                  <a:pt x="289509" y="225367"/>
                </a:lnTo>
                <a:lnTo>
                  <a:pt x="290531" y="181544"/>
                </a:lnTo>
                <a:lnTo>
                  <a:pt x="281980" y="138789"/>
                </a:lnTo>
                <a:lnTo>
                  <a:pt x="264180" y="98714"/>
                </a:lnTo>
                <a:lnTo>
                  <a:pt x="237452" y="62928"/>
                </a:lnTo>
                <a:lnTo>
                  <a:pt x="202120" y="33043"/>
                </a:lnTo>
                <a:lnTo>
                  <a:pt x="160970" y="11918"/>
                </a:lnTo>
                <a:lnTo>
                  <a:pt x="117671" y="1011"/>
                </a:lnTo>
                <a:lnTo>
                  <a:pt x="73834" y="0"/>
                </a:lnTo>
                <a:close/>
              </a:path>
              <a:path w="1325245" h="2464434">
                <a:moveTo>
                  <a:pt x="524187" y="150419"/>
                </a:moveTo>
                <a:lnTo>
                  <a:pt x="469612" y="161381"/>
                </a:lnTo>
                <a:lnTo>
                  <a:pt x="435409" y="206577"/>
                </a:lnTo>
                <a:lnTo>
                  <a:pt x="434254" y="235291"/>
                </a:lnTo>
                <a:lnTo>
                  <a:pt x="444629" y="262862"/>
                </a:lnTo>
                <a:lnTo>
                  <a:pt x="466534" y="285265"/>
                </a:lnTo>
                <a:lnTo>
                  <a:pt x="494974" y="297031"/>
                </a:lnTo>
                <a:lnTo>
                  <a:pt x="523417" y="296711"/>
                </a:lnTo>
                <a:lnTo>
                  <a:pt x="549555" y="286033"/>
                </a:lnTo>
                <a:lnTo>
                  <a:pt x="571080" y="266723"/>
                </a:lnTo>
                <a:lnTo>
                  <a:pt x="582894" y="238319"/>
                </a:lnTo>
                <a:lnTo>
                  <a:pt x="582604" y="209891"/>
                </a:lnTo>
                <a:lnTo>
                  <a:pt x="571939" y="183749"/>
                </a:lnTo>
                <a:lnTo>
                  <a:pt x="552627" y="162202"/>
                </a:lnTo>
                <a:lnTo>
                  <a:pt x="524187" y="150419"/>
                </a:lnTo>
                <a:close/>
              </a:path>
              <a:path w="1325245" h="2464434">
                <a:moveTo>
                  <a:pt x="303958" y="786699"/>
                </a:moveTo>
                <a:lnTo>
                  <a:pt x="262066" y="787185"/>
                </a:lnTo>
                <a:lnTo>
                  <a:pt x="222480" y="802649"/>
                </a:lnTo>
                <a:lnTo>
                  <a:pt x="189814" y="832508"/>
                </a:lnTo>
                <a:lnTo>
                  <a:pt x="174728" y="875557"/>
                </a:lnTo>
                <a:lnTo>
                  <a:pt x="175207" y="918582"/>
                </a:lnTo>
                <a:lnTo>
                  <a:pt x="190676" y="956988"/>
                </a:lnTo>
                <a:lnTo>
                  <a:pt x="220560" y="986178"/>
                </a:lnTo>
                <a:lnTo>
                  <a:pt x="263607" y="1003897"/>
                </a:lnTo>
                <a:lnTo>
                  <a:pt x="306652" y="1003149"/>
                </a:lnTo>
                <a:lnTo>
                  <a:pt x="345085" y="986232"/>
                </a:lnTo>
                <a:lnTo>
                  <a:pt x="374294" y="955444"/>
                </a:lnTo>
                <a:lnTo>
                  <a:pt x="389380" y="915878"/>
                </a:lnTo>
                <a:lnTo>
                  <a:pt x="388900" y="873990"/>
                </a:lnTo>
                <a:lnTo>
                  <a:pt x="373431" y="834411"/>
                </a:lnTo>
                <a:lnTo>
                  <a:pt x="343547" y="801774"/>
                </a:lnTo>
                <a:lnTo>
                  <a:pt x="303958" y="786699"/>
                </a:lnTo>
                <a:close/>
              </a:path>
              <a:path w="1325245" h="2464434">
                <a:moveTo>
                  <a:pt x="12831" y="752218"/>
                </a:moveTo>
                <a:lnTo>
                  <a:pt x="0" y="752336"/>
                </a:lnTo>
                <a:lnTo>
                  <a:pt x="0" y="967868"/>
                </a:lnTo>
                <a:lnTo>
                  <a:pt x="11480" y="967763"/>
                </a:lnTo>
                <a:lnTo>
                  <a:pt x="52604" y="951047"/>
                </a:lnTo>
                <a:lnTo>
                  <a:pt x="82197" y="921662"/>
                </a:lnTo>
                <a:lnTo>
                  <a:pt x="97955" y="883038"/>
                </a:lnTo>
                <a:lnTo>
                  <a:pt x="97574" y="838604"/>
                </a:lnTo>
                <a:lnTo>
                  <a:pt x="80858" y="797506"/>
                </a:lnTo>
                <a:lnTo>
                  <a:pt x="51457" y="767945"/>
                </a:lnTo>
                <a:lnTo>
                  <a:pt x="12831" y="752218"/>
                </a:lnTo>
                <a:close/>
              </a:path>
            </a:pathLst>
          </a:custGeom>
          <a:solidFill>
            <a:srgbClr val="FF8F06"/>
          </a:solid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87555" cy="6858000"/>
            <a:chOff x="0" y="0"/>
            <a:chExt cx="12187555" cy="6858000"/>
          </a:xfrm>
        </p:grpSpPr>
        <p:sp>
          <p:nvSpPr>
            <p:cNvPr id="3" name="object 3"/>
            <p:cNvSpPr/>
            <p:nvPr/>
          </p:nvSpPr>
          <p:spPr>
            <a:xfrm>
              <a:off x="0" y="5943600"/>
              <a:ext cx="9871075" cy="914400"/>
            </a:xfrm>
            <a:custGeom>
              <a:avLst/>
              <a:gdLst/>
              <a:ahLst/>
              <a:cxnLst/>
              <a:rect l="l" t="t" r="r" b="b"/>
              <a:pathLst>
                <a:path w="9871075" h="914400">
                  <a:moveTo>
                    <a:pt x="9870948" y="0"/>
                  </a:moveTo>
                  <a:lnTo>
                    <a:pt x="0" y="0"/>
                  </a:lnTo>
                  <a:lnTo>
                    <a:pt x="0" y="914400"/>
                  </a:lnTo>
                  <a:lnTo>
                    <a:pt x="9870948" y="914400"/>
                  </a:lnTo>
                  <a:lnTo>
                    <a:pt x="9870948" y="0"/>
                  </a:lnTo>
                  <a:close/>
                </a:path>
              </a:pathLst>
            </a:custGeom>
            <a:solidFill>
              <a:srgbClr val="17B4EB"/>
            </a:solidFill>
          </p:spPr>
          <p:txBody>
            <a:bodyPr wrap="square" lIns="0" tIns="0" rIns="0" bIns="0" rtlCol="0"/>
            <a:lstStyle/>
            <a:p>
              <a:endParaRPr/>
            </a:p>
          </p:txBody>
        </p:sp>
        <p:sp>
          <p:nvSpPr>
            <p:cNvPr id="4" name="object 4"/>
            <p:cNvSpPr/>
            <p:nvPr/>
          </p:nvSpPr>
          <p:spPr>
            <a:xfrm>
              <a:off x="9870947" y="5943600"/>
              <a:ext cx="2306320" cy="914400"/>
            </a:xfrm>
            <a:custGeom>
              <a:avLst/>
              <a:gdLst/>
              <a:ahLst/>
              <a:cxnLst/>
              <a:rect l="l" t="t" r="r" b="b"/>
              <a:pathLst>
                <a:path w="2306320" h="914400">
                  <a:moveTo>
                    <a:pt x="2305811" y="0"/>
                  </a:moveTo>
                  <a:lnTo>
                    <a:pt x="0" y="0"/>
                  </a:lnTo>
                  <a:lnTo>
                    <a:pt x="0" y="914400"/>
                  </a:lnTo>
                  <a:lnTo>
                    <a:pt x="2305811" y="914400"/>
                  </a:lnTo>
                  <a:lnTo>
                    <a:pt x="2305811" y="0"/>
                  </a:lnTo>
                  <a:close/>
                </a:path>
              </a:pathLst>
            </a:custGeom>
            <a:solidFill>
              <a:srgbClr val="003C81"/>
            </a:solidFill>
          </p:spPr>
          <p:txBody>
            <a:bodyPr wrap="square" lIns="0" tIns="0" rIns="0" bIns="0" rtlCol="0"/>
            <a:lstStyle/>
            <a:p>
              <a:endParaRPr/>
            </a:p>
          </p:txBody>
        </p:sp>
        <p:pic>
          <p:nvPicPr>
            <p:cNvPr id="5" name="object 5"/>
            <p:cNvPicPr/>
            <p:nvPr/>
          </p:nvPicPr>
          <p:blipFill>
            <a:blip r:embed="rId2" cstate="print"/>
            <a:stretch>
              <a:fillRect/>
            </a:stretch>
          </p:blipFill>
          <p:spPr>
            <a:xfrm>
              <a:off x="0" y="0"/>
              <a:ext cx="12187428" cy="6857997"/>
            </a:xfrm>
            <a:prstGeom prst="rect">
              <a:avLst/>
            </a:prstGeom>
          </p:spPr>
        </p:pic>
      </p:grpSp>
      <p:sp>
        <p:nvSpPr>
          <p:cNvPr id="6" name="object 6"/>
          <p:cNvSpPr/>
          <p:nvPr/>
        </p:nvSpPr>
        <p:spPr>
          <a:xfrm>
            <a:off x="0" y="0"/>
            <a:ext cx="12190730" cy="6858000"/>
          </a:xfrm>
          <a:custGeom>
            <a:avLst/>
            <a:gdLst/>
            <a:ahLst/>
            <a:cxnLst/>
            <a:rect l="l" t="t" r="r" b="b"/>
            <a:pathLst>
              <a:path w="12190730" h="6858000">
                <a:moveTo>
                  <a:pt x="12190476" y="0"/>
                </a:moveTo>
                <a:lnTo>
                  <a:pt x="0" y="0"/>
                </a:lnTo>
                <a:lnTo>
                  <a:pt x="0" y="6858000"/>
                </a:lnTo>
                <a:lnTo>
                  <a:pt x="12190476" y="6858000"/>
                </a:lnTo>
                <a:lnTo>
                  <a:pt x="12190476" y="0"/>
                </a:lnTo>
                <a:close/>
              </a:path>
            </a:pathLst>
          </a:custGeom>
          <a:solidFill>
            <a:srgbClr val="FFFFFF">
              <a:alpha val="59999"/>
            </a:srgbClr>
          </a:solidFill>
        </p:spPr>
        <p:txBody>
          <a:bodyPr wrap="square" lIns="0" tIns="0" rIns="0" bIns="0" rtlCol="0"/>
          <a:lstStyle/>
          <a:p>
            <a:endParaRPr/>
          </a:p>
        </p:txBody>
      </p:sp>
      <p:sp>
        <p:nvSpPr>
          <p:cNvPr id="7" name="object 7"/>
          <p:cNvSpPr txBox="1">
            <a:spLocks noGrp="1"/>
          </p:cNvSpPr>
          <p:nvPr>
            <p:ph type="title"/>
          </p:nvPr>
        </p:nvSpPr>
        <p:spPr>
          <a:xfrm>
            <a:off x="1589024" y="225842"/>
            <a:ext cx="9052432" cy="782907"/>
          </a:xfrm>
          <a:prstGeom prst="rect">
            <a:avLst/>
          </a:prstGeom>
        </p:spPr>
        <p:txBody>
          <a:bodyPr vert="horz" wrap="square" lIns="0" tIns="13335" rIns="0" bIns="0" rtlCol="0">
            <a:spAutoFit/>
          </a:bodyPr>
          <a:lstStyle/>
          <a:p>
            <a:pPr marL="12700">
              <a:lnSpc>
                <a:spcPct val="100000"/>
              </a:lnSpc>
              <a:spcBef>
                <a:spcPts val="105"/>
              </a:spcBef>
            </a:pPr>
            <a:r>
              <a:rPr sz="5000" spc="-15" dirty="0">
                <a:solidFill>
                  <a:srgbClr val="003C81"/>
                </a:solidFill>
                <a:latin typeface="Avenir Next" panose="020B0503020202020204"/>
              </a:rPr>
              <a:t>ONCOSEC</a:t>
            </a:r>
            <a:r>
              <a:rPr sz="5000" spc="-50" dirty="0">
                <a:solidFill>
                  <a:srgbClr val="003C81"/>
                </a:solidFill>
                <a:latin typeface="Avenir Next" panose="020B0503020202020204"/>
              </a:rPr>
              <a:t> </a:t>
            </a:r>
            <a:r>
              <a:rPr sz="5000" spc="-40" dirty="0">
                <a:solidFill>
                  <a:srgbClr val="003C81"/>
                </a:solidFill>
                <a:latin typeface="Avenir Next" panose="020B0503020202020204"/>
              </a:rPr>
              <a:t>CATHETER</a:t>
            </a:r>
            <a:r>
              <a:rPr sz="5000" spc="-60" dirty="0">
                <a:solidFill>
                  <a:srgbClr val="003C81"/>
                </a:solidFill>
                <a:latin typeface="Avenir Next" panose="020B0503020202020204"/>
              </a:rPr>
              <a:t> </a:t>
            </a:r>
            <a:r>
              <a:rPr sz="5000" spc="35" dirty="0">
                <a:solidFill>
                  <a:srgbClr val="003C81"/>
                </a:solidFill>
                <a:latin typeface="Avenir Next" panose="020B0503020202020204"/>
              </a:rPr>
              <a:t>VLA</a:t>
            </a:r>
            <a:r>
              <a:rPr lang="en-US" sz="5000" spc="35" dirty="0">
                <a:solidFill>
                  <a:srgbClr val="003C81"/>
                </a:solidFill>
                <a:latin typeface="Avenir Next" panose="020B0503020202020204"/>
              </a:rPr>
              <a:t> (concept)</a:t>
            </a:r>
            <a:endParaRPr sz="5000" dirty="0">
              <a:latin typeface="Avenir Next" panose="020B0503020202020204"/>
            </a:endParaRPr>
          </a:p>
        </p:txBody>
      </p:sp>
      <p:grpSp>
        <p:nvGrpSpPr>
          <p:cNvPr id="8" name="object 8"/>
          <p:cNvGrpSpPr/>
          <p:nvPr/>
        </p:nvGrpSpPr>
        <p:grpSpPr>
          <a:xfrm>
            <a:off x="5367528" y="1164335"/>
            <a:ext cx="6824726" cy="5694045"/>
            <a:chOff x="5367528" y="1164335"/>
            <a:chExt cx="6824726" cy="5694045"/>
          </a:xfrm>
        </p:grpSpPr>
        <p:sp>
          <p:nvSpPr>
            <p:cNvPr id="9" name="object 9"/>
            <p:cNvSpPr/>
            <p:nvPr/>
          </p:nvSpPr>
          <p:spPr>
            <a:xfrm>
              <a:off x="5373624" y="3023615"/>
              <a:ext cx="6818630" cy="3834765"/>
            </a:xfrm>
            <a:custGeom>
              <a:avLst/>
              <a:gdLst/>
              <a:ahLst/>
              <a:cxnLst/>
              <a:rect l="l" t="t" r="r" b="b"/>
              <a:pathLst>
                <a:path w="6818630" h="3834765">
                  <a:moveTo>
                    <a:pt x="0" y="3834384"/>
                  </a:moveTo>
                  <a:lnTo>
                    <a:pt x="6818388" y="3834384"/>
                  </a:lnTo>
                  <a:lnTo>
                    <a:pt x="6818388" y="0"/>
                  </a:lnTo>
                  <a:lnTo>
                    <a:pt x="0" y="0"/>
                  </a:lnTo>
                  <a:lnTo>
                    <a:pt x="0" y="3834384"/>
                  </a:lnTo>
                  <a:close/>
                </a:path>
              </a:pathLst>
            </a:custGeom>
            <a:solidFill>
              <a:srgbClr val="CFCFCF"/>
            </a:solidFill>
          </p:spPr>
          <p:txBody>
            <a:bodyPr wrap="square" lIns="0" tIns="0" rIns="0" bIns="0" rtlCol="0"/>
            <a:lstStyle/>
            <a:p>
              <a:endParaRPr/>
            </a:p>
          </p:txBody>
        </p:sp>
        <p:sp>
          <p:nvSpPr>
            <p:cNvPr id="10" name="object 10"/>
            <p:cNvSpPr/>
            <p:nvPr/>
          </p:nvSpPr>
          <p:spPr>
            <a:xfrm>
              <a:off x="5367528" y="1164335"/>
              <a:ext cx="6819900" cy="1859280"/>
            </a:xfrm>
            <a:custGeom>
              <a:avLst/>
              <a:gdLst/>
              <a:ahLst/>
              <a:cxnLst/>
              <a:rect l="l" t="t" r="r" b="b"/>
              <a:pathLst>
                <a:path w="6819900" h="1859280">
                  <a:moveTo>
                    <a:pt x="6819900" y="501396"/>
                  </a:moveTo>
                  <a:lnTo>
                    <a:pt x="0" y="501396"/>
                  </a:lnTo>
                  <a:lnTo>
                    <a:pt x="0" y="1859280"/>
                  </a:lnTo>
                  <a:lnTo>
                    <a:pt x="6819900" y="1859280"/>
                  </a:lnTo>
                  <a:lnTo>
                    <a:pt x="6819900" y="501396"/>
                  </a:lnTo>
                  <a:close/>
                </a:path>
                <a:path w="6819900" h="1859280">
                  <a:moveTo>
                    <a:pt x="6819900" y="0"/>
                  </a:moveTo>
                  <a:lnTo>
                    <a:pt x="0" y="0"/>
                  </a:lnTo>
                  <a:lnTo>
                    <a:pt x="0" y="1524"/>
                  </a:lnTo>
                  <a:lnTo>
                    <a:pt x="6819900" y="1524"/>
                  </a:lnTo>
                  <a:lnTo>
                    <a:pt x="6819900" y="0"/>
                  </a:lnTo>
                  <a:close/>
                </a:path>
              </a:pathLst>
            </a:custGeom>
            <a:solidFill>
              <a:srgbClr val="FF8F06"/>
            </a:solidFill>
          </p:spPr>
          <p:txBody>
            <a:bodyPr wrap="square" lIns="0" tIns="0" rIns="0" bIns="0" rtlCol="0"/>
            <a:lstStyle/>
            <a:p>
              <a:endParaRPr/>
            </a:p>
          </p:txBody>
        </p:sp>
        <p:sp>
          <p:nvSpPr>
            <p:cNvPr id="11" name="object 11"/>
            <p:cNvSpPr/>
            <p:nvPr/>
          </p:nvSpPr>
          <p:spPr>
            <a:xfrm>
              <a:off x="5370576" y="1165860"/>
              <a:ext cx="6819900" cy="500380"/>
            </a:xfrm>
            <a:custGeom>
              <a:avLst/>
              <a:gdLst/>
              <a:ahLst/>
              <a:cxnLst/>
              <a:rect l="l" t="t" r="r" b="b"/>
              <a:pathLst>
                <a:path w="6819900" h="500380">
                  <a:moveTo>
                    <a:pt x="6819900" y="0"/>
                  </a:moveTo>
                  <a:lnTo>
                    <a:pt x="0" y="0"/>
                  </a:lnTo>
                  <a:lnTo>
                    <a:pt x="0" y="499872"/>
                  </a:lnTo>
                  <a:lnTo>
                    <a:pt x="6819900" y="499872"/>
                  </a:lnTo>
                  <a:lnTo>
                    <a:pt x="6819900" y="0"/>
                  </a:lnTo>
                  <a:close/>
                </a:path>
              </a:pathLst>
            </a:custGeom>
            <a:solidFill>
              <a:srgbClr val="C46C00"/>
            </a:solidFill>
          </p:spPr>
          <p:txBody>
            <a:bodyPr wrap="square" lIns="0" tIns="0" rIns="0" bIns="0" rtlCol="0"/>
            <a:lstStyle/>
            <a:p>
              <a:endParaRPr/>
            </a:p>
          </p:txBody>
        </p:sp>
      </p:grpSp>
      <p:sp>
        <p:nvSpPr>
          <p:cNvPr id="12" name="object 12"/>
          <p:cNvSpPr txBox="1"/>
          <p:nvPr/>
        </p:nvSpPr>
        <p:spPr>
          <a:xfrm>
            <a:off x="7262876" y="1322070"/>
            <a:ext cx="3043555" cy="239395"/>
          </a:xfrm>
          <a:prstGeom prst="rect">
            <a:avLst/>
          </a:prstGeom>
        </p:spPr>
        <p:txBody>
          <a:bodyPr vert="horz" wrap="square" lIns="0" tIns="13335" rIns="0" bIns="0" rtlCol="0">
            <a:spAutoFit/>
          </a:bodyPr>
          <a:lstStyle/>
          <a:p>
            <a:pPr marL="12700">
              <a:lnSpc>
                <a:spcPct val="100000"/>
              </a:lnSpc>
              <a:spcBef>
                <a:spcPts val="105"/>
              </a:spcBef>
            </a:pPr>
            <a:r>
              <a:rPr sz="1400" b="1" spc="295" dirty="0">
                <a:solidFill>
                  <a:srgbClr val="FFFFFF"/>
                </a:solidFill>
                <a:latin typeface="Segoe UI"/>
                <a:cs typeface="Segoe UI"/>
              </a:rPr>
              <a:t>A</a:t>
            </a:r>
            <a:r>
              <a:rPr sz="1400" b="1" dirty="0">
                <a:solidFill>
                  <a:srgbClr val="FFFFFF"/>
                </a:solidFill>
                <a:latin typeface="Segoe UI"/>
                <a:cs typeface="Segoe UI"/>
              </a:rPr>
              <a:t>P</a:t>
            </a:r>
            <a:r>
              <a:rPr sz="1400" b="1" spc="-90" dirty="0">
                <a:solidFill>
                  <a:srgbClr val="FFFFFF"/>
                </a:solidFill>
                <a:latin typeface="Segoe UI"/>
                <a:cs typeface="Segoe UI"/>
              </a:rPr>
              <a:t> </a:t>
            </a:r>
            <a:r>
              <a:rPr sz="1400" b="1" dirty="0">
                <a:solidFill>
                  <a:srgbClr val="FFFFFF"/>
                </a:solidFill>
                <a:latin typeface="Segoe UI"/>
                <a:cs typeface="Segoe UI"/>
              </a:rPr>
              <a:t>P</a:t>
            </a:r>
            <a:r>
              <a:rPr sz="1400" b="1" spc="-90" dirty="0">
                <a:solidFill>
                  <a:srgbClr val="FFFFFF"/>
                </a:solidFill>
                <a:latin typeface="Segoe UI"/>
                <a:cs typeface="Segoe UI"/>
              </a:rPr>
              <a:t> </a:t>
            </a:r>
            <a:r>
              <a:rPr sz="1400" b="1" dirty="0">
                <a:solidFill>
                  <a:srgbClr val="FFFFFF"/>
                </a:solidFill>
                <a:latin typeface="Segoe UI"/>
                <a:cs typeface="Segoe UI"/>
              </a:rPr>
              <a:t>L</a:t>
            </a:r>
            <a:r>
              <a:rPr sz="1400" b="1" spc="-90" dirty="0">
                <a:solidFill>
                  <a:srgbClr val="FFFFFF"/>
                </a:solidFill>
                <a:latin typeface="Segoe UI"/>
                <a:cs typeface="Segoe UI"/>
              </a:rPr>
              <a:t> </a:t>
            </a:r>
            <a:r>
              <a:rPr sz="1400" b="1" dirty="0">
                <a:solidFill>
                  <a:srgbClr val="FFFFFF"/>
                </a:solidFill>
                <a:latin typeface="Segoe UI"/>
                <a:cs typeface="Segoe UI"/>
              </a:rPr>
              <a:t>I</a:t>
            </a:r>
            <a:r>
              <a:rPr sz="1400" b="1" spc="-90" dirty="0">
                <a:solidFill>
                  <a:srgbClr val="FFFFFF"/>
                </a:solidFill>
                <a:latin typeface="Segoe UI"/>
                <a:cs typeface="Segoe UI"/>
              </a:rPr>
              <a:t> </a:t>
            </a:r>
            <a:r>
              <a:rPr sz="1400" b="1" dirty="0">
                <a:solidFill>
                  <a:srgbClr val="FFFFFF"/>
                </a:solidFill>
                <a:latin typeface="Segoe UI"/>
                <a:cs typeface="Segoe UI"/>
              </a:rPr>
              <a:t>C</a:t>
            </a:r>
            <a:r>
              <a:rPr sz="1400" b="1" spc="-90" dirty="0">
                <a:solidFill>
                  <a:srgbClr val="FFFFFF"/>
                </a:solidFill>
                <a:latin typeface="Segoe UI"/>
                <a:cs typeface="Segoe UI"/>
              </a:rPr>
              <a:t> </a:t>
            </a:r>
            <a:r>
              <a:rPr sz="1400" b="1" spc="295" dirty="0">
                <a:solidFill>
                  <a:srgbClr val="FFFFFF"/>
                </a:solidFill>
                <a:latin typeface="Segoe UI"/>
                <a:cs typeface="Segoe UI"/>
              </a:rPr>
              <a:t>A</a:t>
            </a:r>
            <a:r>
              <a:rPr sz="1400" b="1" dirty="0">
                <a:solidFill>
                  <a:srgbClr val="FFFFFF"/>
                </a:solidFill>
                <a:latin typeface="Segoe UI"/>
                <a:cs typeface="Segoe UI"/>
              </a:rPr>
              <a:t>B</a:t>
            </a:r>
            <a:r>
              <a:rPr sz="1400" b="1" spc="-90" dirty="0">
                <a:solidFill>
                  <a:srgbClr val="FFFFFF"/>
                </a:solidFill>
                <a:latin typeface="Segoe UI"/>
                <a:cs typeface="Segoe UI"/>
              </a:rPr>
              <a:t> </a:t>
            </a:r>
            <a:r>
              <a:rPr sz="1400" b="1" dirty="0">
                <a:solidFill>
                  <a:srgbClr val="FFFFFF"/>
                </a:solidFill>
                <a:latin typeface="Segoe UI"/>
                <a:cs typeface="Segoe UI"/>
              </a:rPr>
              <a:t>L</a:t>
            </a:r>
            <a:r>
              <a:rPr sz="1400" b="1" spc="-90" dirty="0">
                <a:solidFill>
                  <a:srgbClr val="FFFFFF"/>
                </a:solidFill>
                <a:latin typeface="Segoe UI"/>
                <a:cs typeface="Segoe UI"/>
              </a:rPr>
              <a:t> </a:t>
            </a:r>
            <a:r>
              <a:rPr sz="1400" b="1" dirty="0">
                <a:solidFill>
                  <a:srgbClr val="FFFFFF"/>
                </a:solidFill>
                <a:latin typeface="Segoe UI"/>
                <a:cs typeface="Segoe UI"/>
              </a:rPr>
              <a:t>E  </a:t>
            </a:r>
            <a:r>
              <a:rPr sz="1400" b="1" spc="-195" dirty="0">
                <a:solidFill>
                  <a:srgbClr val="FFFFFF"/>
                </a:solidFill>
                <a:latin typeface="Segoe UI"/>
                <a:cs typeface="Segoe UI"/>
              </a:rPr>
              <a:t> </a:t>
            </a:r>
            <a:r>
              <a:rPr sz="1400" b="1" dirty="0">
                <a:solidFill>
                  <a:srgbClr val="FFFFFF"/>
                </a:solidFill>
                <a:latin typeface="Segoe UI"/>
                <a:cs typeface="Segoe UI"/>
              </a:rPr>
              <a:t>I</a:t>
            </a:r>
            <a:r>
              <a:rPr sz="1400" b="1" spc="-90" dirty="0">
                <a:solidFill>
                  <a:srgbClr val="FFFFFF"/>
                </a:solidFill>
                <a:latin typeface="Segoe UI"/>
                <a:cs typeface="Segoe UI"/>
              </a:rPr>
              <a:t> </a:t>
            </a:r>
            <a:r>
              <a:rPr sz="1400" b="1" dirty="0">
                <a:solidFill>
                  <a:srgbClr val="FFFFFF"/>
                </a:solidFill>
                <a:latin typeface="Segoe UI"/>
                <a:cs typeface="Segoe UI"/>
              </a:rPr>
              <a:t>N</a:t>
            </a:r>
            <a:r>
              <a:rPr sz="1400" b="1" spc="-95" dirty="0">
                <a:solidFill>
                  <a:srgbClr val="FFFFFF"/>
                </a:solidFill>
                <a:latin typeface="Segoe UI"/>
                <a:cs typeface="Segoe UI"/>
              </a:rPr>
              <a:t> </a:t>
            </a:r>
            <a:r>
              <a:rPr sz="1400" b="1" spc="295" dirty="0">
                <a:solidFill>
                  <a:srgbClr val="FFFFFF"/>
                </a:solidFill>
                <a:latin typeface="Segoe UI"/>
                <a:cs typeface="Segoe UI"/>
              </a:rPr>
              <a:t>D</a:t>
            </a:r>
            <a:r>
              <a:rPr sz="1400" b="1" dirty="0">
                <a:solidFill>
                  <a:srgbClr val="FFFFFF"/>
                </a:solidFill>
                <a:latin typeface="Segoe UI"/>
                <a:cs typeface="Segoe UI"/>
              </a:rPr>
              <a:t>I</a:t>
            </a:r>
            <a:r>
              <a:rPr sz="1400" b="1" spc="-90" dirty="0">
                <a:solidFill>
                  <a:srgbClr val="FFFFFF"/>
                </a:solidFill>
                <a:latin typeface="Segoe UI"/>
                <a:cs typeface="Segoe UI"/>
              </a:rPr>
              <a:t> </a:t>
            </a:r>
            <a:r>
              <a:rPr sz="1400" b="1" dirty="0">
                <a:solidFill>
                  <a:srgbClr val="FFFFFF"/>
                </a:solidFill>
                <a:latin typeface="Segoe UI"/>
                <a:cs typeface="Segoe UI"/>
              </a:rPr>
              <a:t>C</a:t>
            </a:r>
            <a:r>
              <a:rPr sz="1400" b="1" spc="-90" dirty="0">
                <a:solidFill>
                  <a:srgbClr val="FFFFFF"/>
                </a:solidFill>
                <a:latin typeface="Segoe UI"/>
                <a:cs typeface="Segoe UI"/>
              </a:rPr>
              <a:t> </a:t>
            </a:r>
            <a:r>
              <a:rPr sz="1400" b="1" dirty="0">
                <a:solidFill>
                  <a:srgbClr val="FFFFFF"/>
                </a:solidFill>
                <a:latin typeface="Segoe UI"/>
                <a:cs typeface="Segoe UI"/>
              </a:rPr>
              <a:t>A</a:t>
            </a:r>
            <a:r>
              <a:rPr sz="1400" b="1" spc="-190" dirty="0">
                <a:solidFill>
                  <a:srgbClr val="FFFFFF"/>
                </a:solidFill>
                <a:latin typeface="Segoe UI"/>
                <a:cs typeface="Segoe UI"/>
              </a:rPr>
              <a:t> </a:t>
            </a:r>
            <a:r>
              <a:rPr sz="1400" b="1" dirty="0">
                <a:solidFill>
                  <a:srgbClr val="FFFFFF"/>
                </a:solidFill>
                <a:latin typeface="Segoe UI"/>
                <a:cs typeface="Segoe UI"/>
              </a:rPr>
              <a:t>T</a:t>
            </a:r>
            <a:r>
              <a:rPr sz="1400" b="1" spc="-85" dirty="0">
                <a:solidFill>
                  <a:srgbClr val="FFFFFF"/>
                </a:solidFill>
                <a:latin typeface="Segoe UI"/>
                <a:cs typeface="Segoe UI"/>
              </a:rPr>
              <a:t> </a:t>
            </a:r>
            <a:r>
              <a:rPr sz="1400" b="1" dirty="0">
                <a:solidFill>
                  <a:srgbClr val="FFFFFF"/>
                </a:solidFill>
                <a:latin typeface="Segoe UI"/>
                <a:cs typeface="Segoe UI"/>
              </a:rPr>
              <a:t>I</a:t>
            </a:r>
            <a:r>
              <a:rPr sz="1400" b="1" spc="-90" dirty="0">
                <a:solidFill>
                  <a:srgbClr val="FFFFFF"/>
                </a:solidFill>
                <a:latin typeface="Segoe UI"/>
                <a:cs typeface="Segoe UI"/>
              </a:rPr>
              <a:t> </a:t>
            </a:r>
            <a:r>
              <a:rPr sz="1400" b="1" dirty="0">
                <a:solidFill>
                  <a:srgbClr val="FFFFFF"/>
                </a:solidFill>
                <a:latin typeface="Segoe UI"/>
                <a:cs typeface="Segoe UI"/>
              </a:rPr>
              <a:t>O</a:t>
            </a:r>
            <a:r>
              <a:rPr sz="1400" b="1" spc="-85" dirty="0">
                <a:solidFill>
                  <a:srgbClr val="FFFFFF"/>
                </a:solidFill>
                <a:latin typeface="Segoe UI"/>
                <a:cs typeface="Segoe UI"/>
              </a:rPr>
              <a:t> </a:t>
            </a:r>
            <a:r>
              <a:rPr sz="1400" b="1" dirty="0">
                <a:solidFill>
                  <a:srgbClr val="FFFFFF"/>
                </a:solidFill>
                <a:latin typeface="Segoe UI"/>
                <a:cs typeface="Segoe UI"/>
              </a:rPr>
              <a:t>N</a:t>
            </a:r>
            <a:r>
              <a:rPr sz="1400" b="1" spc="-95" dirty="0">
                <a:solidFill>
                  <a:srgbClr val="FFFFFF"/>
                </a:solidFill>
                <a:latin typeface="Segoe UI"/>
                <a:cs typeface="Segoe UI"/>
              </a:rPr>
              <a:t> </a:t>
            </a:r>
            <a:r>
              <a:rPr sz="1400" b="1" dirty="0">
                <a:solidFill>
                  <a:srgbClr val="FFFFFF"/>
                </a:solidFill>
                <a:latin typeface="Segoe UI"/>
                <a:cs typeface="Segoe UI"/>
              </a:rPr>
              <a:t>S</a:t>
            </a:r>
            <a:endParaRPr sz="1400">
              <a:latin typeface="Segoe UI"/>
              <a:cs typeface="Segoe UI"/>
            </a:endParaRPr>
          </a:p>
        </p:txBody>
      </p:sp>
      <p:sp>
        <p:nvSpPr>
          <p:cNvPr id="14" name="object 14"/>
          <p:cNvSpPr txBox="1"/>
          <p:nvPr/>
        </p:nvSpPr>
        <p:spPr>
          <a:xfrm>
            <a:off x="250444" y="1645826"/>
            <a:ext cx="2433320" cy="504625"/>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0B4A76"/>
                </a:solidFill>
                <a:latin typeface="Avenir Next"/>
                <a:cs typeface="Calibri Light"/>
              </a:rPr>
              <a:t>V</a:t>
            </a:r>
            <a:r>
              <a:rPr sz="1600" b="1" dirty="0">
                <a:solidFill>
                  <a:srgbClr val="0B4A76"/>
                </a:solidFill>
                <a:latin typeface="Avenir Next"/>
                <a:cs typeface="Calibri Light"/>
              </a:rPr>
              <a:t>I</a:t>
            </a:r>
            <a:r>
              <a:rPr sz="1600" b="1" spc="-5" dirty="0">
                <a:solidFill>
                  <a:srgbClr val="0B4A76"/>
                </a:solidFill>
                <a:latin typeface="Avenir Next"/>
                <a:cs typeface="Calibri Light"/>
              </a:rPr>
              <a:t>S</a:t>
            </a:r>
            <a:r>
              <a:rPr sz="1600" b="1" spc="-25" dirty="0">
                <a:solidFill>
                  <a:srgbClr val="0B4A76"/>
                </a:solidFill>
                <a:latin typeface="Avenir Next"/>
                <a:cs typeface="Calibri Light"/>
              </a:rPr>
              <a:t>C</a:t>
            </a:r>
            <a:r>
              <a:rPr sz="1600" b="1" spc="-20" dirty="0">
                <a:solidFill>
                  <a:srgbClr val="0B4A76"/>
                </a:solidFill>
                <a:latin typeface="Avenir Next"/>
                <a:cs typeface="Calibri Light"/>
              </a:rPr>
              <a:t>E</a:t>
            </a:r>
            <a:r>
              <a:rPr sz="1600" b="1" spc="-15" dirty="0">
                <a:solidFill>
                  <a:srgbClr val="0B4A76"/>
                </a:solidFill>
                <a:latin typeface="Avenir Next"/>
                <a:cs typeface="Calibri Light"/>
              </a:rPr>
              <a:t>R</a:t>
            </a:r>
            <a:r>
              <a:rPr sz="1600" b="1" spc="-20" dirty="0">
                <a:solidFill>
                  <a:srgbClr val="0B4A76"/>
                </a:solidFill>
                <a:latin typeface="Avenir Next"/>
                <a:cs typeface="Calibri Light"/>
              </a:rPr>
              <a:t>A</a:t>
            </a:r>
            <a:r>
              <a:rPr sz="1600" b="1" spc="-5" dirty="0">
                <a:solidFill>
                  <a:srgbClr val="0B4A76"/>
                </a:solidFill>
                <a:latin typeface="Avenir Next"/>
                <a:cs typeface="Calibri Light"/>
              </a:rPr>
              <a:t>L</a:t>
            </a:r>
            <a:r>
              <a:rPr sz="1600" b="1" spc="-60" dirty="0">
                <a:solidFill>
                  <a:srgbClr val="0B4A76"/>
                </a:solidFill>
                <a:latin typeface="Avenir Next"/>
                <a:cs typeface="Calibri Light"/>
              </a:rPr>
              <a:t> </a:t>
            </a:r>
            <a:r>
              <a:rPr sz="1600" b="1" spc="-5" dirty="0">
                <a:solidFill>
                  <a:srgbClr val="0B4A76"/>
                </a:solidFill>
                <a:latin typeface="Avenir Next"/>
                <a:cs typeface="Calibri Light"/>
              </a:rPr>
              <a:t>L</a:t>
            </a:r>
            <a:r>
              <a:rPr sz="1600" b="1" spc="-20" dirty="0">
                <a:solidFill>
                  <a:srgbClr val="0B4A76"/>
                </a:solidFill>
                <a:latin typeface="Avenir Next"/>
                <a:cs typeface="Calibri Light"/>
              </a:rPr>
              <a:t>E</a:t>
            </a:r>
            <a:r>
              <a:rPr sz="1600" b="1" spc="-5" dirty="0">
                <a:solidFill>
                  <a:srgbClr val="0B4A76"/>
                </a:solidFill>
                <a:latin typeface="Avenir Next"/>
                <a:cs typeface="Calibri Light"/>
              </a:rPr>
              <a:t>S</a:t>
            </a:r>
            <a:r>
              <a:rPr sz="1600" b="1" spc="-15" dirty="0">
                <a:solidFill>
                  <a:srgbClr val="0B4A76"/>
                </a:solidFill>
                <a:latin typeface="Avenir Next"/>
                <a:cs typeface="Calibri Light"/>
              </a:rPr>
              <a:t>I</a:t>
            </a:r>
            <a:r>
              <a:rPr sz="1600" b="1" spc="-20" dirty="0">
                <a:solidFill>
                  <a:srgbClr val="0B4A76"/>
                </a:solidFill>
                <a:latin typeface="Avenir Next"/>
                <a:cs typeface="Calibri Light"/>
              </a:rPr>
              <a:t>O</a:t>
            </a:r>
            <a:r>
              <a:rPr sz="1600" b="1" spc="-5" dirty="0">
                <a:solidFill>
                  <a:srgbClr val="0B4A76"/>
                </a:solidFill>
                <a:latin typeface="Avenir Next"/>
                <a:cs typeface="Calibri Light"/>
              </a:rPr>
              <a:t>N</a:t>
            </a:r>
            <a:r>
              <a:rPr sz="1600" b="1" spc="-75" dirty="0">
                <a:solidFill>
                  <a:srgbClr val="0B4A76"/>
                </a:solidFill>
                <a:latin typeface="Avenir Next"/>
                <a:cs typeface="Calibri Light"/>
              </a:rPr>
              <a:t> </a:t>
            </a:r>
            <a:r>
              <a:rPr sz="1600" b="1" spc="-10" dirty="0">
                <a:solidFill>
                  <a:srgbClr val="0B4A76"/>
                </a:solidFill>
                <a:latin typeface="Avenir Next"/>
                <a:cs typeface="Calibri Light"/>
              </a:rPr>
              <a:t>A</a:t>
            </a:r>
            <a:r>
              <a:rPr sz="1600" b="1" spc="-5" dirty="0">
                <a:solidFill>
                  <a:srgbClr val="0B4A76"/>
                </a:solidFill>
                <a:latin typeface="Avenir Next"/>
                <a:cs typeface="Calibri Light"/>
              </a:rPr>
              <a:t>PPL</a:t>
            </a:r>
            <a:r>
              <a:rPr sz="1600" b="1" spc="-15" dirty="0">
                <a:solidFill>
                  <a:srgbClr val="0B4A76"/>
                </a:solidFill>
                <a:latin typeface="Avenir Next"/>
                <a:cs typeface="Calibri Light"/>
              </a:rPr>
              <a:t>I</a:t>
            </a:r>
            <a:r>
              <a:rPr sz="1600" b="1" spc="-20" dirty="0">
                <a:solidFill>
                  <a:srgbClr val="0B4A76"/>
                </a:solidFill>
                <a:latin typeface="Avenir Next"/>
                <a:cs typeface="Calibri Light"/>
              </a:rPr>
              <a:t>C</a:t>
            </a:r>
            <a:r>
              <a:rPr sz="1600" b="1" spc="-150" dirty="0">
                <a:solidFill>
                  <a:srgbClr val="0B4A76"/>
                </a:solidFill>
                <a:latin typeface="Avenir Next"/>
                <a:cs typeface="Calibri Light"/>
              </a:rPr>
              <a:t>A</a:t>
            </a:r>
            <a:r>
              <a:rPr sz="1600" b="1" spc="-70" dirty="0">
                <a:solidFill>
                  <a:srgbClr val="0B4A76"/>
                </a:solidFill>
                <a:latin typeface="Avenir Next"/>
                <a:cs typeface="Calibri Light"/>
              </a:rPr>
              <a:t>T</a:t>
            </a:r>
            <a:r>
              <a:rPr sz="1600" b="1" spc="-20" dirty="0">
                <a:solidFill>
                  <a:srgbClr val="0B4A76"/>
                </a:solidFill>
                <a:latin typeface="Avenir Next"/>
                <a:cs typeface="Calibri Light"/>
              </a:rPr>
              <a:t>O</a:t>
            </a:r>
            <a:r>
              <a:rPr sz="1600" b="1" spc="-5" dirty="0">
                <a:solidFill>
                  <a:srgbClr val="0B4A76"/>
                </a:solidFill>
                <a:latin typeface="Avenir Next"/>
                <a:cs typeface="Calibri Light"/>
              </a:rPr>
              <a:t>R</a:t>
            </a:r>
            <a:endParaRPr sz="1600" b="1" dirty="0">
              <a:latin typeface="Avenir Next"/>
              <a:cs typeface="Calibri Light"/>
            </a:endParaRPr>
          </a:p>
        </p:txBody>
      </p:sp>
      <p:sp>
        <p:nvSpPr>
          <p:cNvPr id="15" name="object 15"/>
          <p:cNvSpPr txBox="1"/>
          <p:nvPr/>
        </p:nvSpPr>
        <p:spPr>
          <a:xfrm>
            <a:off x="5851397" y="3517772"/>
            <a:ext cx="151384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3C81"/>
                </a:solidFill>
                <a:latin typeface="Segoe UI"/>
                <a:cs typeface="Segoe UI"/>
              </a:rPr>
              <a:t>4.5</a:t>
            </a:r>
            <a:r>
              <a:rPr sz="3600" b="1" spc="5" dirty="0">
                <a:solidFill>
                  <a:srgbClr val="003C81"/>
                </a:solidFill>
                <a:latin typeface="Segoe UI"/>
                <a:cs typeface="Segoe UI"/>
              </a:rPr>
              <a:t>m</a:t>
            </a:r>
            <a:r>
              <a:rPr sz="3600" b="1" dirty="0">
                <a:solidFill>
                  <a:srgbClr val="003C81"/>
                </a:solidFill>
                <a:latin typeface="Segoe UI"/>
                <a:cs typeface="Segoe UI"/>
              </a:rPr>
              <a:t>m</a:t>
            </a:r>
            <a:endParaRPr sz="3600" dirty="0">
              <a:latin typeface="Segoe UI"/>
              <a:cs typeface="Segoe UI"/>
            </a:endParaRPr>
          </a:p>
        </p:txBody>
      </p:sp>
      <p:sp>
        <p:nvSpPr>
          <p:cNvPr id="16" name="object 16"/>
          <p:cNvSpPr txBox="1"/>
          <p:nvPr/>
        </p:nvSpPr>
        <p:spPr>
          <a:xfrm>
            <a:off x="5831204" y="4017340"/>
            <a:ext cx="771525" cy="208915"/>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003C81"/>
                </a:solidFill>
                <a:latin typeface="Calibri"/>
                <a:cs typeface="Calibri"/>
              </a:rPr>
              <a:t>(+/-</a:t>
            </a:r>
            <a:r>
              <a:rPr sz="1200" spc="-65" dirty="0">
                <a:solidFill>
                  <a:srgbClr val="003C81"/>
                </a:solidFill>
                <a:latin typeface="Calibri"/>
                <a:cs typeface="Calibri"/>
              </a:rPr>
              <a:t> </a:t>
            </a:r>
            <a:r>
              <a:rPr sz="1200" dirty="0">
                <a:solidFill>
                  <a:srgbClr val="003C81"/>
                </a:solidFill>
                <a:latin typeface="Calibri"/>
                <a:cs typeface="Calibri"/>
              </a:rPr>
              <a:t>0.5mm)</a:t>
            </a:r>
            <a:endParaRPr sz="1200">
              <a:latin typeface="Calibri"/>
              <a:cs typeface="Calibri"/>
            </a:endParaRPr>
          </a:p>
        </p:txBody>
      </p:sp>
      <p:sp>
        <p:nvSpPr>
          <p:cNvPr id="17" name="object 17"/>
          <p:cNvSpPr txBox="1"/>
          <p:nvPr/>
        </p:nvSpPr>
        <p:spPr>
          <a:xfrm>
            <a:off x="7895590" y="3517772"/>
            <a:ext cx="1729739" cy="1188720"/>
          </a:xfrm>
          <a:prstGeom prst="rect">
            <a:avLst/>
          </a:prstGeom>
        </p:spPr>
        <p:txBody>
          <a:bodyPr vert="horz" wrap="square" lIns="0" tIns="12700" rIns="0" bIns="0" rtlCol="0">
            <a:spAutoFit/>
          </a:bodyPr>
          <a:lstStyle/>
          <a:p>
            <a:pPr marL="12700">
              <a:lnSpc>
                <a:spcPts val="4130"/>
              </a:lnSpc>
              <a:spcBef>
                <a:spcPts val="100"/>
              </a:spcBef>
            </a:pPr>
            <a:r>
              <a:rPr sz="3600" b="1" spc="-5" dirty="0">
                <a:solidFill>
                  <a:srgbClr val="003C81"/>
                </a:solidFill>
                <a:latin typeface="Segoe UI"/>
                <a:cs typeface="Segoe UI"/>
              </a:rPr>
              <a:t>8mm</a:t>
            </a:r>
            <a:endParaRPr sz="3600">
              <a:latin typeface="Segoe UI"/>
              <a:cs typeface="Segoe UI"/>
            </a:endParaRPr>
          </a:p>
          <a:p>
            <a:pPr marL="95885">
              <a:lnSpc>
                <a:spcPts val="1250"/>
              </a:lnSpc>
            </a:pPr>
            <a:r>
              <a:rPr sz="1200" spc="-5" dirty="0">
                <a:solidFill>
                  <a:srgbClr val="003C81"/>
                </a:solidFill>
                <a:latin typeface="Calibri"/>
                <a:cs typeface="Calibri"/>
              </a:rPr>
              <a:t>(+/-</a:t>
            </a:r>
            <a:r>
              <a:rPr sz="1200" spc="-40" dirty="0">
                <a:solidFill>
                  <a:srgbClr val="003C81"/>
                </a:solidFill>
                <a:latin typeface="Calibri"/>
                <a:cs typeface="Calibri"/>
              </a:rPr>
              <a:t> </a:t>
            </a:r>
            <a:r>
              <a:rPr sz="1200" dirty="0">
                <a:solidFill>
                  <a:srgbClr val="003C81"/>
                </a:solidFill>
                <a:latin typeface="Calibri"/>
                <a:cs typeface="Calibri"/>
              </a:rPr>
              <a:t>0.5mm)</a:t>
            </a:r>
            <a:endParaRPr sz="1200">
              <a:latin typeface="Calibri"/>
              <a:cs typeface="Calibri"/>
            </a:endParaRPr>
          </a:p>
          <a:p>
            <a:pPr>
              <a:lnSpc>
                <a:spcPct val="100000"/>
              </a:lnSpc>
              <a:spcBef>
                <a:spcPts val="40"/>
              </a:spcBef>
            </a:pPr>
            <a:endParaRPr sz="950">
              <a:latin typeface="Calibri"/>
              <a:cs typeface="Calibri"/>
            </a:endParaRPr>
          </a:p>
          <a:p>
            <a:pPr marL="44450" marR="5080">
              <a:lnSpc>
                <a:spcPts val="1300"/>
              </a:lnSpc>
              <a:spcBef>
                <a:spcPts val="5"/>
              </a:spcBef>
            </a:pPr>
            <a:r>
              <a:rPr sz="1200" i="1" dirty="0">
                <a:solidFill>
                  <a:srgbClr val="003C81"/>
                </a:solidFill>
                <a:latin typeface="Segoe UI"/>
                <a:cs typeface="Segoe UI"/>
              </a:rPr>
              <a:t>May </a:t>
            </a:r>
            <a:r>
              <a:rPr sz="1200" i="1" spc="-5" dirty="0">
                <a:solidFill>
                  <a:srgbClr val="003C81"/>
                </a:solidFill>
                <a:latin typeface="Segoe UI"/>
                <a:cs typeface="Segoe UI"/>
              </a:rPr>
              <a:t>reduce length </a:t>
            </a:r>
            <a:r>
              <a:rPr sz="1200" i="1" dirty="0">
                <a:solidFill>
                  <a:srgbClr val="003C81"/>
                </a:solidFill>
                <a:latin typeface="Segoe UI"/>
                <a:cs typeface="Segoe UI"/>
              </a:rPr>
              <a:t> </a:t>
            </a:r>
            <a:r>
              <a:rPr sz="1200" i="1" spc="-5" dirty="0">
                <a:solidFill>
                  <a:srgbClr val="003C81"/>
                </a:solidFill>
                <a:latin typeface="Segoe UI"/>
                <a:cs typeface="Segoe UI"/>
              </a:rPr>
              <a:t>depending</a:t>
            </a:r>
            <a:r>
              <a:rPr sz="1200" i="1" spc="-10" dirty="0">
                <a:solidFill>
                  <a:srgbClr val="003C81"/>
                </a:solidFill>
                <a:latin typeface="Segoe UI"/>
                <a:cs typeface="Segoe UI"/>
              </a:rPr>
              <a:t> </a:t>
            </a:r>
            <a:r>
              <a:rPr sz="1200" i="1" dirty="0">
                <a:solidFill>
                  <a:srgbClr val="003C81"/>
                </a:solidFill>
                <a:latin typeface="Segoe UI"/>
                <a:cs typeface="Segoe UI"/>
              </a:rPr>
              <a:t>on</a:t>
            </a:r>
            <a:r>
              <a:rPr sz="1200" i="1" spc="-15" dirty="0">
                <a:solidFill>
                  <a:srgbClr val="003C81"/>
                </a:solidFill>
                <a:latin typeface="Segoe UI"/>
                <a:cs typeface="Segoe UI"/>
              </a:rPr>
              <a:t> </a:t>
            </a:r>
            <a:r>
              <a:rPr sz="1200" i="1" spc="-5" dirty="0">
                <a:solidFill>
                  <a:srgbClr val="003C81"/>
                </a:solidFill>
                <a:latin typeface="Segoe UI"/>
                <a:cs typeface="Segoe UI"/>
              </a:rPr>
              <a:t>application</a:t>
            </a:r>
            <a:endParaRPr sz="1200">
              <a:latin typeface="Segoe UI"/>
              <a:cs typeface="Segoe UI"/>
            </a:endParaRPr>
          </a:p>
        </p:txBody>
      </p:sp>
      <p:sp>
        <p:nvSpPr>
          <p:cNvPr id="18" name="object 18"/>
          <p:cNvSpPr txBox="1"/>
          <p:nvPr/>
        </p:nvSpPr>
        <p:spPr>
          <a:xfrm>
            <a:off x="5788338" y="3012006"/>
            <a:ext cx="5903595" cy="578485"/>
          </a:xfrm>
          <a:prstGeom prst="rect">
            <a:avLst/>
          </a:prstGeom>
        </p:spPr>
        <p:txBody>
          <a:bodyPr vert="horz" wrap="square" lIns="0" tIns="57150" rIns="0" bIns="0" rtlCol="0">
            <a:spAutoFit/>
          </a:bodyPr>
          <a:lstStyle/>
          <a:p>
            <a:pPr marL="95250" algn="ctr">
              <a:lnSpc>
                <a:spcPct val="100000"/>
              </a:lnSpc>
              <a:spcBef>
                <a:spcPts val="450"/>
              </a:spcBef>
            </a:pPr>
            <a:r>
              <a:rPr sz="1400" b="1" spc="295" dirty="0">
                <a:solidFill>
                  <a:srgbClr val="003C81"/>
                </a:solidFill>
                <a:latin typeface="Segoe UI"/>
                <a:cs typeface="Segoe UI"/>
              </a:rPr>
              <a:t>A</a:t>
            </a:r>
            <a:r>
              <a:rPr sz="1400" b="1" dirty="0">
                <a:solidFill>
                  <a:srgbClr val="003C81"/>
                </a:solidFill>
                <a:latin typeface="Segoe UI"/>
                <a:cs typeface="Segoe UI"/>
              </a:rPr>
              <a:t>P</a:t>
            </a:r>
            <a:r>
              <a:rPr sz="1400" b="1" spc="-90" dirty="0">
                <a:solidFill>
                  <a:srgbClr val="003C81"/>
                </a:solidFill>
                <a:latin typeface="Segoe UI"/>
                <a:cs typeface="Segoe UI"/>
              </a:rPr>
              <a:t> </a:t>
            </a:r>
            <a:r>
              <a:rPr sz="1400" b="1" dirty="0">
                <a:solidFill>
                  <a:srgbClr val="003C81"/>
                </a:solidFill>
                <a:latin typeface="Segoe UI"/>
                <a:cs typeface="Segoe UI"/>
              </a:rPr>
              <a:t>P</a:t>
            </a:r>
            <a:r>
              <a:rPr sz="1400" b="1" spc="-90" dirty="0">
                <a:solidFill>
                  <a:srgbClr val="003C81"/>
                </a:solidFill>
                <a:latin typeface="Segoe UI"/>
                <a:cs typeface="Segoe UI"/>
              </a:rPr>
              <a:t> </a:t>
            </a:r>
            <a:r>
              <a:rPr sz="1400" b="1" dirty="0">
                <a:solidFill>
                  <a:srgbClr val="003C81"/>
                </a:solidFill>
                <a:latin typeface="Segoe UI"/>
                <a:cs typeface="Segoe UI"/>
              </a:rPr>
              <a:t>L</a:t>
            </a:r>
            <a:r>
              <a:rPr sz="1400" b="1" spc="-90" dirty="0">
                <a:solidFill>
                  <a:srgbClr val="003C81"/>
                </a:solidFill>
                <a:latin typeface="Segoe UI"/>
                <a:cs typeface="Segoe UI"/>
              </a:rPr>
              <a:t> </a:t>
            </a:r>
            <a:r>
              <a:rPr sz="1400" b="1" dirty="0">
                <a:solidFill>
                  <a:srgbClr val="003C81"/>
                </a:solidFill>
                <a:latin typeface="Segoe UI"/>
                <a:cs typeface="Segoe UI"/>
              </a:rPr>
              <a:t>I</a:t>
            </a:r>
            <a:r>
              <a:rPr sz="1400" b="1" spc="-90" dirty="0">
                <a:solidFill>
                  <a:srgbClr val="003C81"/>
                </a:solidFill>
                <a:latin typeface="Segoe UI"/>
                <a:cs typeface="Segoe UI"/>
              </a:rPr>
              <a:t> </a:t>
            </a:r>
            <a:r>
              <a:rPr sz="1400" b="1" dirty="0">
                <a:solidFill>
                  <a:srgbClr val="003C81"/>
                </a:solidFill>
                <a:latin typeface="Segoe UI"/>
                <a:cs typeface="Segoe UI"/>
              </a:rPr>
              <a:t>C</a:t>
            </a:r>
            <a:r>
              <a:rPr sz="1400" b="1" spc="-90" dirty="0">
                <a:solidFill>
                  <a:srgbClr val="003C81"/>
                </a:solidFill>
                <a:latin typeface="Segoe UI"/>
                <a:cs typeface="Segoe UI"/>
              </a:rPr>
              <a:t> </a:t>
            </a:r>
            <a:r>
              <a:rPr sz="1400" b="1" dirty="0">
                <a:solidFill>
                  <a:srgbClr val="003C81"/>
                </a:solidFill>
                <a:latin typeface="Segoe UI"/>
                <a:cs typeface="Segoe UI"/>
              </a:rPr>
              <a:t>A</a:t>
            </a:r>
            <a:r>
              <a:rPr sz="1400" b="1" spc="-190" dirty="0">
                <a:solidFill>
                  <a:srgbClr val="003C81"/>
                </a:solidFill>
                <a:latin typeface="Segoe UI"/>
                <a:cs typeface="Segoe UI"/>
              </a:rPr>
              <a:t> </a:t>
            </a:r>
            <a:r>
              <a:rPr sz="1400" b="1" dirty="0">
                <a:solidFill>
                  <a:srgbClr val="003C81"/>
                </a:solidFill>
                <a:latin typeface="Segoe UI"/>
                <a:cs typeface="Segoe UI"/>
              </a:rPr>
              <a:t>T</a:t>
            </a:r>
            <a:r>
              <a:rPr sz="1400" b="1" spc="-135" dirty="0">
                <a:solidFill>
                  <a:srgbClr val="003C81"/>
                </a:solidFill>
                <a:latin typeface="Segoe UI"/>
                <a:cs typeface="Segoe UI"/>
              </a:rPr>
              <a:t> </a:t>
            </a:r>
            <a:r>
              <a:rPr sz="1400" b="1" dirty="0">
                <a:solidFill>
                  <a:srgbClr val="003C81"/>
                </a:solidFill>
                <a:latin typeface="Segoe UI"/>
                <a:cs typeface="Segoe UI"/>
              </a:rPr>
              <a:t>O</a:t>
            </a:r>
            <a:r>
              <a:rPr sz="1400" b="1" spc="-85" dirty="0">
                <a:solidFill>
                  <a:srgbClr val="003C81"/>
                </a:solidFill>
                <a:latin typeface="Segoe UI"/>
                <a:cs typeface="Segoe UI"/>
              </a:rPr>
              <a:t> </a:t>
            </a:r>
            <a:r>
              <a:rPr sz="1400" b="1" dirty="0">
                <a:solidFill>
                  <a:srgbClr val="003C81"/>
                </a:solidFill>
                <a:latin typeface="Segoe UI"/>
                <a:cs typeface="Segoe UI"/>
              </a:rPr>
              <a:t>R </a:t>
            </a:r>
            <a:r>
              <a:rPr sz="1400" b="1" spc="175" dirty="0">
                <a:solidFill>
                  <a:srgbClr val="003C81"/>
                </a:solidFill>
                <a:latin typeface="Segoe UI"/>
                <a:cs typeface="Segoe UI"/>
              </a:rPr>
              <a:t> </a:t>
            </a:r>
            <a:r>
              <a:rPr sz="1400" b="1" dirty="0">
                <a:solidFill>
                  <a:srgbClr val="003C81"/>
                </a:solidFill>
                <a:latin typeface="Segoe UI"/>
                <a:cs typeface="Segoe UI"/>
              </a:rPr>
              <a:t>M</a:t>
            </a:r>
            <a:r>
              <a:rPr sz="1400" b="1" spc="-90" dirty="0">
                <a:solidFill>
                  <a:srgbClr val="003C81"/>
                </a:solidFill>
                <a:latin typeface="Segoe UI"/>
                <a:cs typeface="Segoe UI"/>
              </a:rPr>
              <a:t> </a:t>
            </a:r>
            <a:r>
              <a:rPr sz="1400" b="1" dirty="0">
                <a:solidFill>
                  <a:srgbClr val="003C81"/>
                </a:solidFill>
                <a:latin typeface="Segoe UI"/>
                <a:cs typeface="Segoe UI"/>
              </a:rPr>
              <a:t>E</a:t>
            </a:r>
            <a:r>
              <a:rPr sz="1400" b="1" spc="-70" dirty="0">
                <a:solidFill>
                  <a:srgbClr val="003C81"/>
                </a:solidFill>
                <a:latin typeface="Segoe UI"/>
                <a:cs typeface="Segoe UI"/>
              </a:rPr>
              <a:t> </a:t>
            </a:r>
            <a:r>
              <a:rPr sz="1400" b="1" spc="295" dirty="0">
                <a:solidFill>
                  <a:srgbClr val="003C81"/>
                </a:solidFill>
                <a:latin typeface="Segoe UI"/>
                <a:cs typeface="Segoe UI"/>
              </a:rPr>
              <a:t>A</a:t>
            </a:r>
            <a:r>
              <a:rPr sz="1400" b="1" dirty="0">
                <a:solidFill>
                  <a:srgbClr val="003C81"/>
                </a:solidFill>
                <a:latin typeface="Segoe UI"/>
                <a:cs typeface="Segoe UI"/>
              </a:rPr>
              <a:t>S</a:t>
            </a:r>
            <a:r>
              <a:rPr sz="1400" b="1" spc="-85" dirty="0">
                <a:solidFill>
                  <a:srgbClr val="003C81"/>
                </a:solidFill>
                <a:latin typeface="Segoe UI"/>
                <a:cs typeface="Segoe UI"/>
              </a:rPr>
              <a:t> </a:t>
            </a:r>
            <a:r>
              <a:rPr sz="1400" b="1" dirty="0">
                <a:solidFill>
                  <a:srgbClr val="003C81"/>
                </a:solidFill>
                <a:latin typeface="Segoe UI"/>
                <a:cs typeface="Segoe UI"/>
              </a:rPr>
              <a:t>U</a:t>
            </a:r>
            <a:r>
              <a:rPr sz="1400" b="1" spc="-85" dirty="0">
                <a:solidFill>
                  <a:srgbClr val="003C81"/>
                </a:solidFill>
                <a:latin typeface="Segoe UI"/>
                <a:cs typeface="Segoe UI"/>
              </a:rPr>
              <a:t> </a:t>
            </a:r>
            <a:r>
              <a:rPr sz="1400" b="1" dirty="0">
                <a:solidFill>
                  <a:srgbClr val="003C81"/>
                </a:solidFill>
                <a:latin typeface="Segoe UI"/>
                <a:cs typeface="Segoe UI"/>
              </a:rPr>
              <a:t>R</a:t>
            </a:r>
            <a:r>
              <a:rPr sz="1400" b="1" spc="-95" dirty="0">
                <a:solidFill>
                  <a:srgbClr val="003C81"/>
                </a:solidFill>
                <a:latin typeface="Segoe UI"/>
                <a:cs typeface="Segoe UI"/>
              </a:rPr>
              <a:t> </a:t>
            </a:r>
            <a:r>
              <a:rPr sz="1400" b="1" spc="295" dirty="0">
                <a:solidFill>
                  <a:srgbClr val="003C81"/>
                </a:solidFill>
                <a:latin typeface="Segoe UI"/>
                <a:cs typeface="Segoe UI"/>
              </a:rPr>
              <a:t>E</a:t>
            </a:r>
            <a:r>
              <a:rPr sz="1400" b="1" dirty="0">
                <a:solidFill>
                  <a:srgbClr val="003C81"/>
                </a:solidFill>
                <a:latin typeface="Segoe UI"/>
                <a:cs typeface="Segoe UI"/>
              </a:rPr>
              <a:t>M</a:t>
            </a:r>
            <a:r>
              <a:rPr sz="1400" b="1" spc="-90" dirty="0">
                <a:solidFill>
                  <a:srgbClr val="003C81"/>
                </a:solidFill>
                <a:latin typeface="Segoe UI"/>
                <a:cs typeface="Segoe UI"/>
              </a:rPr>
              <a:t> </a:t>
            </a:r>
            <a:r>
              <a:rPr sz="1400" b="1" spc="295" dirty="0">
                <a:solidFill>
                  <a:srgbClr val="003C81"/>
                </a:solidFill>
                <a:latin typeface="Segoe UI"/>
                <a:cs typeface="Segoe UI"/>
              </a:rPr>
              <a:t>E</a:t>
            </a:r>
            <a:r>
              <a:rPr sz="1400" b="1" dirty="0">
                <a:solidFill>
                  <a:srgbClr val="003C81"/>
                </a:solidFill>
                <a:latin typeface="Segoe UI"/>
                <a:cs typeface="Segoe UI"/>
              </a:rPr>
              <a:t>N</a:t>
            </a:r>
            <a:r>
              <a:rPr sz="1400" b="1" spc="-95" dirty="0">
                <a:solidFill>
                  <a:srgbClr val="003C81"/>
                </a:solidFill>
                <a:latin typeface="Segoe UI"/>
                <a:cs typeface="Segoe UI"/>
              </a:rPr>
              <a:t> </a:t>
            </a:r>
            <a:r>
              <a:rPr sz="1400" b="1" dirty="0">
                <a:solidFill>
                  <a:srgbClr val="003C81"/>
                </a:solidFill>
                <a:latin typeface="Segoe UI"/>
                <a:cs typeface="Segoe UI"/>
              </a:rPr>
              <a:t>T</a:t>
            </a:r>
            <a:r>
              <a:rPr sz="1400" b="1" spc="-85" dirty="0">
                <a:solidFill>
                  <a:srgbClr val="003C81"/>
                </a:solidFill>
                <a:latin typeface="Segoe UI"/>
                <a:cs typeface="Segoe UI"/>
              </a:rPr>
              <a:t> </a:t>
            </a:r>
            <a:r>
              <a:rPr sz="1400" b="1" dirty="0">
                <a:solidFill>
                  <a:srgbClr val="003C81"/>
                </a:solidFill>
                <a:latin typeface="Segoe UI"/>
                <a:cs typeface="Segoe UI"/>
              </a:rPr>
              <a:t>S</a:t>
            </a:r>
            <a:endParaRPr sz="1400">
              <a:latin typeface="Segoe UI"/>
              <a:cs typeface="Segoe UI"/>
            </a:endParaRPr>
          </a:p>
          <a:p>
            <a:pPr marL="12700">
              <a:lnSpc>
                <a:spcPct val="100000"/>
              </a:lnSpc>
              <a:spcBef>
                <a:spcPts val="400"/>
              </a:spcBef>
              <a:tabLst>
                <a:tab pos="2127250" algn="l"/>
                <a:tab pos="4427220" algn="l"/>
              </a:tabLst>
            </a:pPr>
            <a:r>
              <a:rPr sz="1600" spc="-10" dirty="0">
                <a:solidFill>
                  <a:srgbClr val="003C81"/>
                </a:solidFill>
                <a:latin typeface="Segoe UI"/>
                <a:cs typeface="Segoe UI"/>
              </a:rPr>
              <a:t>Electrode</a:t>
            </a:r>
            <a:r>
              <a:rPr sz="1600" spc="35" dirty="0">
                <a:solidFill>
                  <a:srgbClr val="003C81"/>
                </a:solidFill>
                <a:latin typeface="Segoe UI"/>
                <a:cs typeface="Segoe UI"/>
              </a:rPr>
              <a:t> </a:t>
            </a:r>
            <a:r>
              <a:rPr sz="1600" spc="-5" dirty="0">
                <a:solidFill>
                  <a:srgbClr val="003C81"/>
                </a:solidFill>
                <a:latin typeface="Segoe UI"/>
                <a:cs typeface="Segoe UI"/>
              </a:rPr>
              <a:t>Width	</a:t>
            </a:r>
            <a:r>
              <a:rPr sz="1600" spc="-10" dirty="0">
                <a:solidFill>
                  <a:srgbClr val="003C81"/>
                </a:solidFill>
                <a:latin typeface="Segoe UI"/>
                <a:cs typeface="Segoe UI"/>
              </a:rPr>
              <a:t>Electrode</a:t>
            </a:r>
            <a:r>
              <a:rPr sz="1600" spc="45" dirty="0">
                <a:solidFill>
                  <a:srgbClr val="003C81"/>
                </a:solidFill>
                <a:latin typeface="Segoe UI"/>
                <a:cs typeface="Segoe UI"/>
              </a:rPr>
              <a:t> </a:t>
            </a:r>
            <a:r>
              <a:rPr sz="1600" spc="-5" dirty="0">
                <a:solidFill>
                  <a:srgbClr val="003C81"/>
                </a:solidFill>
                <a:latin typeface="Segoe UI"/>
                <a:cs typeface="Segoe UI"/>
              </a:rPr>
              <a:t>Length	Injection</a:t>
            </a:r>
            <a:r>
              <a:rPr sz="1600" spc="-50" dirty="0">
                <a:solidFill>
                  <a:srgbClr val="003C81"/>
                </a:solidFill>
                <a:latin typeface="Segoe UI"/>
                <a:cs typeface="Segoe UI"/>
              </a:rPr>
              <a:t> </a:t>
            </a:r>
            <a:r>
              <a:rPr sz="1600" spc="-5" dirty="0">
                <a:solidFill>
                  <a:srgbClr val="003C81"/>
                </a:solidFill>
                <a:latin typeface="Segoe UI"/>
                <a:cs typeface="Segoe UI"/>
              </a:rPr>
              <a:t>Needle</a:t>
            </a:r>
            <a:endParaRPr sz="1600">
              <a:latin typeface="Segoe UI"/>
              <a:cs typeface="Segoe UI"/>
            </a:endParaRPr>
          </a:p>
        </p:txBody>
      </p:sp>
      <p:sp>
        <p:nvSpPr>
          <p:cNvPr id="19" name="object 19"/>
          <p:cNvSpPr txBox="1"/>
          <p:nvPr/>
        </p:nvSpPr>
        <p:spPr>
          <a:xfrm>
            <a:off x="10196321" y="3517772"/>
            <a:ext cx="1125855" cy="708660"/>
          </a:xfrm>
          <a:prstGeom prst="rect">
            <a:avLst/>
          </a:prstGeom>
        </p:spPr>
        <p:txBody>
          <a:bodyPr vert="horz" wrap="square" lIns="0" tIns="12700" rIns="0" bIns="0" rtlCol="0">
            <a:spAutoFit/>
          </a:bodyPr>
          <a:lstStyle/>
          <a:p>
            <a:pPr marL="12700">
              <a:lnSpc>
                <a:spcPts val="4130"/>
              </a:lnSpc>
              <a:spcBef>
                <a:spcPts val="100"/>
              </a:spcBef>
            </a:pPr>
            <a:r>
              <a:rPr sz="3600" b="1" spc="-5" dirty="0">
                <a:solidFill>
                  <a:srgbClr val="003C81"/>
                </a:solidFill>
                <a:latin typeface="Segoe UI"/>
                <a:cs typeface="Segoe UI"/>
              </a:rPr>
              <a:t>4mm</a:t>
            </a:r>
            <a:endParaRPr sz="3600">
              <a:latin typeface="Segoe UI"/>
              <a:cs typeface="Segoe UI"/>
            </a:endParaRPr>
          </a:p>
          <a:p>
            <a:pPr marL="96520">
              <a:lnSpc>
                <a:spcPts val="1250"/>
              </a:lnSpc>
            </a:pPr>
            <a:r>
              <a:rPr sz="1200" spc="-5" dirty="0">
                <a:solidFill>
                  <a:srgbClr val="003C81"/>
                </a:solidFill>
                <a:latin typeface="Calibri"/>
                <a:cs typeface="Calibri"/>
              </a:rPr>
              <a:t>(+/-</a:t>
            </a:r>
            <a:r>
              <a:rPr sz="1200" spc="-40" dirty="0">
                <a:solidFill>
                  <a:srgbClr val="003C81"/>
                </a:solidFill>
                <a:latin typeface="Calibri"/>
                <a:cs typeface="Calibri"/>
              </a:rPr>
              <a:t> </a:t>
            </a:r>
            <a:r>
              <a:rPr sz="1200" dirty="0">
                <a:solidFill>
                  <a:srgbClr val="003C81"/>
                </a:solidFill>
                <a:latin typeface="Calibri"/>
                <a:cs typeface="Calibri"/>
              </a:rPr>
              <a:t>1mm)</a:t>
            </a:r>
            <a:endParaRPr sz="1200">
              <a:latin typeface="Calibri"/>
              <a:cs typeface="Calibri"/>
            </a:endParaRPr>
          </a:p>
        </p:txBody>
      </p:sp>
      <p:sp>
        <p:nvSpPr>
          <p:cNvPr id="20" name="object 20"/>
          <p:cNvSpPr/>
          <p:nvPr/>
        </p:nvSpPr>
        <p:spPr>
          <a:xfrm>
            <a:off x="9949425" y="5941393"/>
            <a:ext cx="417830" cy="432434"/>
          </a:xfrm>
          <a:custGeom>
            <a:avLst/>
            <a:gdLst/>
            <a:ahLst/>
            <a:cxnLst/>
            <a:rect l="l" t="t" r="r" b="b"/>
            <a:pathLst>
              <a:path w="417829" h="432435">
                <a:moveTo>
                  <a:pt x="98941" y="112886"/>
                </a:moveTo>
                <a:lnTo>
                  <a:pt x="142817" y="72031"/>
                </a:lnTo>
                <a:lnTo>
                  <a:pt x="188705" y="39794"/>
                </a:lnTo>
                <a:lnTo>
                  <a:pt x="234871" y="16696"/>
                </a:lnTo>
                <a:lnTo>
                  <a:pt x="279580" y="3258"/>
                </a:lnTo>
                <a:lnTo>
                  <a:pt x="321097" y="0"/>
                </a:lnTo>
                <a:lnTo>
                  <a:pt x="357686" y="7442"/>
                </a:lnTo>
                <a:lnTo>
                  <a:pt x="387612" y="26107"/>
                </a:lnTo>
                <a:lnTo>
                  <a:pt x="408092" y="54817"/>
                </a:lnTo>
                <a:lnTo>
                  <a:pt x="417775" y="90863"/>
                </a:lnTo>
                <a:lnTo>
                  <a:pt x="417077" y="132485"/>
                </a:lnTo>
                <a:lnTo>
                  <a:pt x="406412" y="177921"/>
                </a:lnTo>
                <a:lnTo>
                  <a:pt x="386198" y="225410"/>
                </a:lnTo>
                <a:lnTo>
                  <a:pt x="356848" y="273191"/>
                </a:lnTo>
                <a:lnTo>
                  <a:pt x="318778" y="319503"/>
                </a:lnTo>
                <a:lnTo>
                  <a:pt x="274902" y="360363"/>
                </a:lnTo>
                <a:lnTo>
                  <a:pt x="229014" y="392603"/>
                </a:lnTo>
                <a:lnTo>
                  <a:pt x="182848" y="415702"/>
                </a:lnTo>
                <a:lnTo>
                  <a:pt x="138139" y="429141"/>
                </a:lnTo>
                <a:lnTo>
                  <a:pt x="96622" y="432397"/>
                </a:lnTo>
                <a:lnTo>
                  <a:pt x="60033" y="424951"/>
                </a:lnTo>
                <a:lnTo>
                  <a:pt x="30107" y="406282"/>
                </a:lnTo>
                <a:lnTo>
                  <a:pt x="9667" y="377572"/>
                </a:lnTo>
                <a:lnTo>
                  <a:pt x="0" y="341526"/>
                </a:lnTo>
                <a:lnTo>
                  <a:pt x="696" y="299904"/>
                </a:lnTo>
                <a:lnTo>
                  <a:pt x="11347" y="254468"/>
                </a:lnTo>
                <a:lnTo>
                  <a:pt x="31544" y="206980"/>
                </a:lnTo>
                <a:lnTo>
                  <a:pt x="60878" y="159199"/>
                </a:lnTo>
                <a:lnTo>
                  <a:pt x="98941" y="112886"/>
                </a:lnTo>
                <a:close/>
              </a:path>
            </a:pathLst>
          </a:custGeom>
          <a:ln w="12700">
            <a:solidFill>
              <a:srgbClr val="003C81"/>
            </a:solidFill>
            <a:prstDash val="sysDash"/>
          </a:ln>
        </p:spPr>
        <p:txBody>
          <a:bodyPr wrap="square" lIns="0" tIns="0" rIns="0" bIns="0" rtlCol="0"/>
          <a:lstStyle/>
          <a:p>
            <a:endParaRPr/>
          </a:p>
        </p:txBody>
      </p:sp>
      <p:sp>
        <p:nvSpPr>
          <p:cNvPr id="21" name="object 21"/>
          <p:cNvSpPr txBox="1"/>
          <p:nvPr/>
        </p:nvSpPr>
        <p:spPr>
          <a:xfrm>
            <a:off x="10409681" y="6115913"/>
            <a:ext cx="46291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003C81"/>
                </a:solidFill>
                <a:latin typeface="Calibri"/>
                <a:cs typeface="Calibri"/>
              </a:rPr>
              <a:t>4.5mm</a:t>
            </a:r>
            <a:endParaRPr sz="1200">
              <a:latin typeface="Calibri"/>
              <a:cs typeface="Calibri"/>
            </a:endParaRPr>
          </a:p>
        </p:txBody>
      </p:sp>
      <p:sp>
        <p:nvSpPr>
          <p:cNvPr id="22" name="object 22"/>
          <p:cNvSpPr txBox="1"/>
          <p:nvPr/>
        </p:nvSpPr>
        <p:spPr>
          <a:xfrm>
            <a:off x="6410071" y="2047113"/>
            <a:ext cx="1198880" cy="467359"/>
          </a:xfrm>
          <a:prstGeom prst="rect">
            <a:avLst/>
          </a:prstGeom>
        </p:spPr>
        <p:txBody>
          <a:bodyPr vert="horz" wrap="square" lIns="0" tIns="12700" rIns="0" bIns="0" rtlCol="0">
            <a:spAutoFit/>
          </a:bodyPr>
          <a:lstStyle/>
          <a:p>
            <a:pPr marL="12700">
              <a:lnSpc>
                <a:spcPts val="2100"/>
              </a:lnSpc>
              <a:spcBef>
                <a:spcPts val="100"/>
              </a:spcBef>
            </a:pPr>
            <a:r>
              <a:rPr sz="1800" dirty="0">
                <a:solidFill>
                  <a:srgbClr val="FFFFFF"/>
                </a:solidFill>
                <a:latin typeface="Segoe UI"/>
                <a:cs typeface="Segoe UI"/>
              </a:rPr>
              <a:t>Lung</a:t>
            </a:r>
            <a:endParaRPr sz="1800">
              <a:latin typeface="Segoe UI"/>
              <a:cs typeface="Segoe UI"/>
            </a:endParaRPr>
          </a:p>
          <a:p>
            <a:pPr marL="12700">
              <a:lnSpc>
                <a:spcPts val="1380"/>
              </a:lnSpc>
            </a:pPr>
            <a:r>
              <a:rPr sz="1200" spc="-10" dirty="0">
                <a:solidFill>
                  <a:srgbClr val="FFFFFF"/>
                </a:solidFill>
                <a:latin typeface="Segoe UI"/>
                <a:cs typeface="Segoe UI"/>
              </a:rPr>
              <a:t>BRONCHOSCOPE</a:t>
            </a:r>
            <a:endParaRPr sz="1200">
              <a:latin typeface="Segoe UI"/>
              <a:cs typeface="Segoe UI"/>
            </a:endParaRPr>
          </a:p>
        </p:txBody>
      </p:sp>
      <p:sp>
        <p:nvSpPr>
          <p:cNvPr id="23" name="object 23"/>
          <p:cNvSpPr txBox="1"/>
          <p:nvPr/>
        </p:nvSpPr>
        <p:spPr>
          <a:xfrm>
            <a:off x="8728329" y="2047113"/>
            <a:ext cx="920750" cy="467359"/>
          </a:xfrm>
          <a:prstGeom prst="rect">
            <a:avLst/>
          </a:prstGeom>
        </p:spPr>
        <p:txBody>
          <a:bodyPr vert="horz" wrap="square" lIns="0" tIns="12700" rIns="0" bIns="0" rtlCol="0">
            <a:spAutoFit/>
          </a:bodyPr>
          <a:lstStyle/>
          <a:p>
            <a:pPr marL="12700">
              <a:lnSpc>
                <a:spcPts val="2100"/>
              </a:lnSpc>
              <a:spcBef>
                <a:spcPts val="100"/>
              </a:spcBef>
            </a:pPr>
            <a:r>
              <a:rPr sz="1800" spc="-10" dirty="0">
                <a:solidFill>
                  <a:srgbClr val="FFFFFF"/>
                </a:solidFill>
                <a:latin typeface="Segoe UI"/>
                <a:cs typeface="Segoe UI"/>
              </a:rPr>
              <a:t>Bladder</a:t>
            </a:r>
            <a:endParaRPr sz="1800">
              <a:latin typeface="Segoe UI"/>
              <a:cs typeface="Segoe UI"/>
            </a:endParaRPr>
          </a:p>
          <a:p>
            <a:pPr marL="12700">
              <a:lnSpc>
                <a:spcPts val="1380"/>
              </a:lnSpc>
            </a:pPr>
            <a:r>
              <a:rPr sz="1200" spc="-15" dirty="0">
                <a:solidFill>
                  <a:srgbClr val="FFFFFF"/>
                </a:solidFill>
                <a:latin typeface="Segoe UI"/>
                <a:cs typeface="Segoe UI"/>
              </a:rPr>
              <a:t>CYSTOSCOPE</a:t>
            </a:r>
            <a:endParaRPr sz="1200">
              <a:latin typeface="Segoe UI"/>
              <a:cs typeface="Segoe UI"/>
            </a:endParaRPr>
          </a:p>
        </p:txBody>
      </p:sp>
      <p:sp>
        <p:nvSpPr>
          <p:cNvPr id="24" name="object 24"/>
          <p:cNvSpPr txBox="1"/>
          <p:nvPr/>
        </p:nvSpPr>
        <p:spPr>
          <a:xfrm>
            <a:off x="10789666" y="2047113"/>
            <a:ext cx="890905" cy="467359"/>
          </a:xfrm>
          <a:prstGeom prst="rect">
            <a:avLst/>
          </a:prstGeom>
        </p:spPr>
        <p:txBody>
          <a:bodyPr vert="horz" wrap="square" lIns="0" tIns="12700" rIns="0" bIns="0" rtlCol="0">
            <a:spAutoFit/>
          </a:bodyPr>
          <a:lstStyle/>
          <a:p>
            <a:pPr marL="12700">
              <a:lnSpc>
                <a:spcPts val="2100"/>
              </a:lnSpc>
              <a:spcBef>
                <a:spcPts val="100"/>
              </a:spcBef>
            </a:pPr>
            <a:r>
              <a:rPr sz="1800" spc="-5" dirty="0">
                <a:solidFill>
                  <a:srgbClr val="FFFFFF"/>
                </a:solidFill>
                <a:latin typeface="Segoe UI"/>
                <a:cs typeface="Segoe UI"/>
              </a:rPr>
              <a:t>GI</a:t>
            </a:r>
            <a:r>
              <a:rPr sz="1800" spc="-45" dirty="0">
                <a:solidFill>
                  <a:srgbClr val="FFFFFF"/>
                </a:solidFill>
                <a:latin typeface="Segoe UI"/>
                <a:cs typeface="Segoe UI"/>
              </a:rPr>
              <a:t> </a:t>
            </a:r>
            <a:r>
              <a:rPr sz="1800" spc="-35" dirty="0">
                <a:solidFill>
                  <a:srgbClr val="FFFFFF"/>
                </a:solidFill>
                <a:latin typeface="Segoe UI"/>
                <a:cs typeface="Segoe UI"/>
              </a:rPr>
              <a:t>Tract</a:t>
            </a:r>
            <a:endParaRPr sz="1800">
              <a:latin typeface="Segoe UI"/>
              <a:cs typeface="Segoe UI"/>
            </a:endParaRPr>
          </a:p>
          <a:p>
            <a:pPr marL="12700">
              <a:lnSpc>
                <a:spcPts val="1380"/>
              </a:lnSpc>
            </a:pPr>
            <a:r>
              <a:rPr sz="1200" spc="-5" dirty="0">
                <a:solidFill>
                  <a:srgbClr val="FFFFFF"/>
                </a:solidFill>
                <a:latin typeface="Segoe UI"/>
                <a:cs typeface="Segoe UI"/>
              </a:rPr>
              <a:t>ENDOSCOPE</a:t>
            </a:r>
            <a:endParaRPr sz="1200">
              <a:latin typeface="Segoe UI"/>
              <a:cs typeface="Segoe UI"/>
            </a:endParaRPr>
          </a:p>
        </p:txBody>
      </p:sp>
      <p:grpSp>
        <p:nvGrpSpPr>
          <p:cNvPr id="25" name="object 25"/>
          <p:cNvGrpSpPr/>
          <p:nvPr/>
        </p:nvGrpSpPr>
        <p:grpSpPr>
          <a:xfrm>
            <a:off x="5658748" y="1949195"/>
            <a:ext cx="6435725" cy="3648710"/>
            <a:chOff x="5658748" y="1949195"/>
            <a:chExt cx="6435725" cy="3648710"/>
          </a:xfrm>
        </p:grpSpPr>
        <p:sp>
          <p:nvSpPr>
            <p:cNvPr id="26" name="object 26"/>
            <p:cNvSpPr/>
            <p:nvPr/>
          </p:nvSpPr>
          <p:spPr>
            <a:xfrm>
              <a:off x="7979683" y="1982376"/>
              <a:ext cx="598170" cy="596265"/>
            </a:xfrm>
            <a:custGeom>
              <a:avLst/>
              <a:gdLst/>
              <a:ahLst/>
              <a:cxnLst/>
              <a:rect l="l" t="t" r="r" b="b"/>
              <a:pathLst>
                <a:path w="598170" h="596264">
                  <a:moveTo>
                    <a:pt x="19540" y="0"/>
                  </a:moveTo>
                  <a:lnTo>
                    <a:pt x="0" y="57602"/>
                  </a:lnTo>
                  <a:lnTo>
                    <a:pt x="3169" y="91811"/>
                  </a:lnTo>
                  <a:lnTo>
                    <a:pt x="19441" y="144611"/>
                  </a:lnTo>
                  <a:lnTo>
                    <a:pt x="48859" y="178513"/>
                  </a:lnTo>
                  <a:lnTo>
                    <a:pt x="61868" y="186333"/>
                  </a:lnTo>
                  <a:lnTo>
                    <a:pt x="60970" y="187377"/>
                  </a:lnTo>
                  <a:lnTo>
                    <a:pt x="50972" y="203141"/>
                  </a:lnTo>
                  <a:lnTo>
                    <a:pt x="43801" y="221069"/>
                  </a:lnTo>
                  <a:lnTo>
                    <a:pt x="39482" y="241084"/>
                  </a:lnTo>
                  <a:lnTo>
                    <a:pt x="38037" y="263114"/>
                  </a:lnTo>
                  <a:lnTo>
                    <a:pt x="40687" y="294505"/>
                  </a:lnTo>
                  <a:lnTo>
                    <a:pt x="61467" y="354192"/>
                  </a:lnTo>
                  <a:lnTo>
                    <a:pt x="100597" y="405742"/>
                  </a:lnTo>
                  <a:lnTo>
                    <a:pt x="153514" y="445333"/>
                  </a:lnTo>
                  <a:lnTo>
                    <a:pt x="184412" y="460289"/>
                  </a:lnTo>
                  <a:lnTo>
                    <a:pt x="200634" y="469308"/>
                  </a:lnTo>
                  <a:lnTo>
                    <a:pt x="212892" y="481125"/>
                  </a:lnTo>
                  <a:lnTo>
                    <a:pt x="220645" y="495030"/>
                  </a:lnTo>
                  <a:lnTo>
                    <a:pt x="223349" y="510316"/>
                  </a:lnTo>
                  <a:lnTo>
                    <a:pt x="223349" y="577400"/>
                  </a:lnTo>
                  <a:lnTo>
                    <a:pt x="224819" y="584656"/>
                  </a:lnTo>
                  <a:lnTo>
                    <a:pt x="228827" y="590584"/>
                  </a:lnTo>
                  <a:lnTo>
                    <a:pt x="234770" y="594582"/>
                  </a:lnTo>
                  <a:lnTo>
                    <a:pt x="242045" y="596048"/>
                  </a:lnTo>
                  <a:lnTo>
                    <a:pt x="355516" y="596048"/>
                  </a:lnTo>
                  <a:lnTo>
                    <a:pt x="362791" y="594582"/>
                  </a:lnTo>
                  <a:lnTo>
                    <a:pt x="368734" y="590584"/>
                  </a:lnTo>
                  <a:lnTo>
                    <a:pt x="372742" y="584656"/>
                  </a:lnTo>
                  <a:lnTo>
                    <a:pt x="374212" y="577400"/>
                  </a:lnTo>
                  <a:lnTo>
                    <a:pt x="374212" y="510316"/>
                  </a:lnTo>
                  <a:lnTo>
                    <a:pt x="376923" y="495031"/>
                  </a:lnTo>
                  <a:lnTo>
                    <a:pt x="384688" y="481125"/>
                  </a:lnTo>
                  <a:lnTo>
                    <a:pt x="396948" y="469308"/>
                  </a:lnTo>
                  <a:lnTo>
                    <a:pt x="413149" y="460289"/>
                  </a:lnTo>
                  <a:lnTo>
                    <a:pt x="444048" y="445333"/>
                  </a:lnTo>
                  <a:lnTo>
                    <a:pt x="472115" y="427058"/>
                  </a:lnTo>
                  <a:lnTo>
                    <a:pt x="481965" y="418616"/>
                  </a:lnTo>
                  <a:lnTo>
                    <a:pt x="301423" y="418616"/>
                  </a:lnTo>
                  <a:lnTo>
                    <a:pt x="270389" y="416201"/>
                  </a:lnTo>
                  <a:lnTo>
                    <a:pt x="213744" y="397553"/>
                  </a:lnTo>
                  <a:lnTo>
                    <a:pt x="168665" y="361685"/>
                  </a:lnTo>
                  <a:lnTo>
                    <a:pt x="144032" y="314193"/>
                  </a:lnTo>
                  <a:lnTo>
                    <a:pt x="140839" y="287929"/>
                  </a:lnTo>
                  <a:lnTo>
                    <a:pt x="142998" y="267863"/>
                  </a:lnTo>
                  <a:lnTo>
                    <a:pt x="167508" y="227991"/>
                  </a:lnTo>
                  <a:lnTo>
                    <a:pt x="218316" y="206581"/>
                  </a:lnTo>
                  <a:lnTo>
                    <a:pt x="272742" y="201246"/>
                  </a:lnTo>
                  <a:lnTo>
                    <a:pt x="301423" y="200854"/>
                  </a:lnTo>
                  <a:lnTo>
                    <a:pt x="545163" y="200854"/>
                  </a:lnTo>
                  <a:lnTo>
                    <a:pt x="536591" y="187378"/>
                  </a:lnTo>
                  <a:lnTo>
                    <a:pt x="535693" y="186333"/>
                  </a:lnTo>
                  <a:lnTo>
                    <a:pt x="548703" y="178514"/>
                  </a:lnTo>
                  <a:lnTo>
                    <a:pt x="560085" y="168978"/>
                  </a:lnTo>
                  <a:lnTo>
                    <a:pt x="568671" y="159082"/>
                  </a:lnTo>
                  <a:lnTo>
                    <a:pt x="94972" y="159082"/>
                  </a:lnTo>
                  <a:lnTo>
                    <a:pt x="72369" y="149633"/>
                  </a:lnTo>
                  <a:lnTo>
                    <a:pt x="52981" y="128250"/>
                  </a:lnTo>
                  <a:lnTo>
                    <a:pt x="40195" y="87360"/>
                  </a:lnTo>
                  <a:lnTo>
                    <a:pt x="37439" y="19394"/>
                  </a:lnTo>
                  <a:lnTo>
                    <a:pt x="36283" y="12084"/>
                  </a:lnTo>
                  <a:lnTo>
                    <a:pt x="32528" y="6004"/>
                  </a:lnTo>
                  <a:lnTo>
                    <a:pt x="26754" y="1771"/>
                  </a:lnTo>
                  <a:lnTo>
                    <a:pt x="19540" y="0"/>
                  </a:lnTo>
                  <a:close/>
                </a:path>
                <a:path w="598170" h="596264">
                  <a:moveTo>
                    <a:pt x="545163" y="200854"/>
                  </a:moveTo>
                  <a:lnTo>
                    <a:pt x="301423" y="200854"/>
                  </a:lnTo>
                  <a:lnTo>
                    <a:pt x="330076" y="201246"/>
                  </a:lnTo>
                  <a:lnTo>
                    <a:pt x="358121" y="202912"/>
                  </a:lnTo>
                  <a:lnTo>
                    <a:pt x="408163" y="212988"/>
                  </a:lnTo>
                  <a:lnTo>
                    <a:pt x="451737" y="247083"/>
                  </a:lnTo>
                  <a:lnTo>
                    <a:pt x="461957" y="287929"/>
                  </a:lnTo>
                  <a:lnTo>
                    <a:pt x="458772" y="314193"/>
                  </a:lnTo>
                  <a:lnTo>
                    <a:pt x="434173" y="361685"/>
                  </a:lnTo>
                  <a:lnTo>
                    <a:pt x="389073" y="397553"/>
                  </a:lnTo>
                  <a:lnTo>
                    <a:pt x="332428" y="416201"/>
                  </a:lnTo>
                  <a:lnTo>
                    <a:pt x="301423" y="418616"/>
                  </a:lnTo>
                  <a:lnTo>
                    <a:pt x="481965" y="418616"/>
                  </a:lnTo>
                  <a:lnTo>
                    <a:pt x="518294" y="381668"/>
                  </a:lnTo>
                  <a:lnTo>
                    <a:pt x="549048" y="325002"/>
                  </a:lnTo>
                  <a:lnTo>
                    <a:pt x="559574" y="263115"/>
                  </a:lnTo>
                  <a:lnTo>
                    <a:pt x="558128" y="241085"/>
                  </a:lnTo>
                  <a:lnTo>
                    <a:pt x="553803" y="221069"/>
                  </a:lnTo>
                  <a:lnTo>
                    <a:pt x="546618" y="203142"/>
                  </a:lnTo>
                  <a:lnTo>
                    <a:pt x="545163" y="200854"/>
                  </a:lnTo>
                  <a:close/>
                </a:path>
                <a:path w="598170" h="596264">
                  <a:moveTo>
                    <a:pt x="298781" y="132278"/>
                  </a:moveTo>
                  <a:lnTo>
                    <a:pt x="251048" y="132520"/>
                  </a:lnTo>
                  <a:lnTo>
                    <a:pt x="204386" y="134211"/>
                  </a:lnTo>
                  <a:lnTo>
                    <a:pt x="160687" y="138803"/>
                  </a:lnTo>
                  <a:lnTo>
                    <a:pt x="121844" y="147744"/>
                  </a:lnTo>
                  <a:lnTo>
                    <a:pt x="94972" y="159082"/>
                  </a:lnTo>
                  <a:lnTo>
                    <a:pt x="502589" y="159082"/>
                  </a:lnTo>
                  <a:lnTo>
                    <a:pt x="436903" y="138803"/>
                  </a:lnTo>
                  <a:lnTo>
                    <a:pt x="393213" y="134211"/>
                  </a:lnTo>
                  <a:lnTo>
                    <a:pt x="346541" y="132520"/>
                  </a:lnTo>
                  <a:lnTo>
                    <a:pt x="298781" y="132278"/>
                  </a:lnTo>
                  <a:close/>
                </a:path>
                <a:path w="598170" h="596264">
                  <a:moveTo>
                    <a:pt x="578021" y="0"/>
                  </a:moveTo>
                  <a:lnTo>
                    <a:pt x="557342" y="87368"/>
                  </a:lnTo>
                  <a:lnTo>
                    <a:pt x="544551" y="128269"/>
                  </a:lnTo>
                  <a:lnTo>
                    <a:pt x="525172" y="149634"/>
                  </a:lnTo>
                  <a:lnTo>
                    <a:pt x="502589" y="159082"/>
                  </a:lnTo>
                  <a:lnTo>
                    <a:pt x="568671" y="159082"/>
                  </a:lnTo>
                  <a:lnTo>
                    <a:pt x="587922" y="120743"/>
                  </a:lnTo>
                  <a:lnTo>
                    <a:pt x="597562" y="57603"/>
                  </a:lnTo>
                  <a:lnTo>
                    <a:pt x="597464" y="17902"/>
                  </a:lnTo>
                  <a:lnTo>
                    <a:pt x="595688" y="10706"/>
                  </a:lnTo>
                  <a:lnTo>
                    <a:pt x="591444" y="4942"/>
                  </a:lnTo>
                  <a:lnTo>
                    <a:pt x="585349" y="1182"/>
                  </a:lnTo>
                  <a:lnTo>
                    <a:pt x="578021" y="0"/>
                  </a:lnTo>
                  <a:close/>
                </a:path>
              </a:pathLst>
            </a:custGeom>
            <a:solidFill>
              <a:srgbClr val="0B4A76"/>
            </a:solidFill>
          </p:spPr>
          <p:txBody>
            <a:bodyPr wrap="square" lIns="0" tIns="0" rIns="0" bIns="0" rtlCol="0"/>
            <a:lstStyle/>
            <a:p>
              <a:endParaRPr/>
            </a:p>
          </p:txBody>
        </p:sp>
        <p:pic>
          <p:nvPicPr>
            <p:cNvPr id="27" name="object 27"/>
            <p:cNvPicPr/>
            <p:nvPr/>
          </p:nvPicPr>
          <p:blipFill>
            <a:blip r:embed="rId3" cstate="print"/>
            <a:stretch>
              <a:fillRect/>
            </a:stretch>
          </p:blipFill>
          <p:spPr>
            <a:xfrm>
              <a:off x="8157908" y="2220536"/>
              <a:ext cx="246335" cy="143169"/>
            </a:xfrm>
            <a:prstGeom prst="rect">
              <a:avLst/>
            </a:prstGeom>
          </p:spPr>
        </p:pic>
        <p:sp>
          <p:nvSpPr>
            <p:cNvPr id="28" name="object 28"/>
            <p:cNvSpPr/>
            <p:nvPr/>
          </p:nvSpPr>
          <p:spPr>
            <a:xfrm>
              <a:off x="5658739" y="1949195"/>
              <a:ext cx="6435725" cy="3648710"/>
            </a:xfrm>
            <a:custGeom>
              <a:avLst/>
              <a:gdLst/>
              <a:ahLst/>
              <a:cxnLst/>
              <a:rect l="l" t="t" r="r" b="b"/>
              <a:pathLst>
                <a:path w="6435725" h="3648710">
                  <a:moveTo>
                    <a:pt x="621525" y="533336"/>
                  </a:moveTo>
                  <a:lnTo>
                    <a:pt x="618020" y="468744"/>
                  </a:lnTo>
                  <a:lnTo>
                    <a:pt x="603758" y="384302"/>
                  </a:lnTo>
                  <a:lnTo>
                    <a:pt x="583107" y="311238"/>
                  </a:lnTo>
                  <a:lnTo>
                    <a:pt x="556996" y="253517"/>
                  </a:lnTo>
                  <a:lnTo>
                    <a:pt x="527392" y="209689"/>
                  </a:lnTo>
                  <a:lnTo>
                    <a:pt x="496303" y="178333"/>
                  </a:lnTo>
                  <a:lnTo>
                    <a:pt x="437565" y="147307"/>
                  </a:lnTo>
                  <a:lnTo>
                    <a:pt x="413893" y="144780"/>
                  </a:lnTo>
                  <a:lnTo>
                    <a:pt x="386143" y="162687"/>
                  </a:lnTo>
                  <a:lnTo>
                    <a:pt x="370103" y="203695"/>
                  </a:lnTo>
                  <a:lnTo>
                    <a:pt x="361911" y="253923"/>
                  </a:lnTo>
                  <a:lnTo>
                    <a:pt x="357759" y="299466"/>
                  </a:lnTo>
                  <a:lnTo>
                    <a:pt x="336130" y="224713"/>
                  </a:lnTo>
                  <a:lnTo>
                    <a:pt x="331660" y="124879"/>
                  </a:lnTo>
                  <a:lnTo>
                    <a:pt x="335470" y="37477"/>
                  </a:lnTo>
                  <a:lnTo>
                    <a:pt x="338709" y="0"/>
                  </a:lnTo>
                  <a:lnTo>
                    <a:pt x="286639" y="0"/>
                  </a:lnTo>
                  <a:lnTo>
                    <a:pt x="301218" y="142849"/>
                  </a:lnTo>
                  <a:lnTo>
                    <a:pt x="303745" y="222186"/>
                  </a:lnTo>
                  <a:lnTo>
                    <a:pt x="292138" y="266573"/>
                  </a:lnTo>
                  <a:lnTo>
                    <a:pt x="264287" y="304546"/>
                  </a:lnTo>
                  <a:lnTo>
                    <a:pt x="260146" y="259080"/>
                  </a:lnTo>
                  <a:lnTo>
                    <a:pt x="252158" y="207035"/>
                  </a:lnTo>
                  <a:lnTo>
                    <a:pt x="236067" y="163766"/>
                  </a:lnTo>
                  <a:lnTo>
                    <a:pt x="207645" y="144653"/>
                  </a:lnTo>
                  <a:lnTo>
                    <a:pt x="183946" y="147231"/>
                  </a:lnTo>
                  <a:lnTo>
                    <a:pt x="125183" y="178308"/>
                  </a:lnTo>
                  <a:lnTo>
                    <a:pt x="94068" y="209677"/>
                  </a:lnTo>
                  <a:lnTo>
                    <a:pt x="64477" y="253504"/>
                  </a:lnTo>
                  <a:lnTo>
                    <a:pt x="38379" y="311238"/>
                  </a:lnTo>
                  <a:lnTo>
                    <a:pt x="17780" y="384302"/>
                  </a:lnTo>
                  <a:lnTo>
                    <a:pt x="3505" y="468744"/>
                  </a:lnTo>
                  <a:lnTo>
                    <a:pt x="0" y="533336"/>
                  </a:lnTo>
                  <a:lnTo>
                    <a:pt x="6045" y="579247"/>
                  </a:lnTo>
                  <a:lnTo>
                    <a:pt x="20383" y="607644"/>
                  </a:lnTo>
                  <a:lnTo>
                    <a:pt x="41808" y="619658"/>
                  </a:lnTo>
                  <a:lnTo>
                    <a:pt x="69088" y="616458"/>
                  </a:lnTo>
                  <a:lnTo>
                    <a:pt x="161556" y="587654"/>
                  </a:lnTo>
                  <a:lnTo>
                    <a:pt x="209791" y="569849"/>
                  </a:lnTo>
                  <a:lnTo>
                    <a:pt x="247129" y="549402"/>
                  </a:lnTo>
                  <a:lnTo>
                    <a:pt x="267614" y="496773"/>
                  </a:lnTo>
                  <a:lnTo>
                    <a:pt x="269405" y="458050"/>
                  </a:lnTo>
                  <a:lnTo>
                    <a:pt x="269748" y="413435"/>
                  </a:lnTo>
                  <a:lnTo>
                    <a:pt x="268605" y="366522"/>
                  </a:lnTo>
                  <a:lnTo>
                    <a:pt x="280466" y="359283"/>
                  </a:lnTo>
                  <a:lnTo>
                    <a:pt x="295059" y="346125"/>
                  </a:lnTo>
                  <a:lnTo>
                    <a:pt x="307441" y="326466"/>
                  </a:lnTo>
                  <a:lnTo>
                    <a:pt x="312674" y="299720"/>
                  </a:lnTo>
                  <a:lnTo>
                    <a:pt x="317030" y="324281"/>
                  </a:lnTo>
                  <a:lnTo>
                    <a:pt x="327672" y="342988"/>
                  </a:lnTo>
                  <a:lnTo>
                    <a:pt x="340906" y="356285"/>
                  </a:lnTo>
                  <a:lnTo>
                    <a:pt x="353060" y="364617"/>
                  </a:lnTo>
                  <a:lnTo>
                    <a:pt x="351828" y="412013"/>
                  </a:lnTo>
                  <a:lnTo>
                    <a:pt x="352132" y="457187"/>
                  </a:lnTo>
                  <a:lnTo>
                    <a:pt x="353910" y="496443"/>
                  </a:lnTo>
                  <a:lnTo>
                    <a:pt x="374345" y="549452"/>
                  </a:lnTo>
                  <a:lnTo>
                    <a:pt x="411683" y="569899"/>
                  </a:lnTo>
                  <a:lnTo>
                    <a:pt x="459930" y="587692"/>
                  </a:lnTo>
                  <a:lnTo>
                    <a:pt x="552450" y="616458"/>
                  </a:lnTo>
                  <a:lnTo>
                    <a:pt x="579716" y="619658"/>
                  </a:lnTo>
                  <a:lnTo>
                    <a:pt x="601141" y="607644"/>
                  </a:lnTo>
                  <a:lnTo>
                    <a:pt x="615480" y="579247"/>
                  </a:lnTo>
                  <a:lnTo>
                    <a:pt x="621525" y="533336"/>
                  </a:lnTo>
                  <a:close/>
                </a:path>
                <a:path w="6435725" h="3648710">
                  <a:moveTo>
                    <a:pt x="4978781" y="186817"/>
                  </a:moveTo>
                  <a:lnTo>
                    <a:pt x="4972202" y="154482"/>
                  </a:lnTo>
                  <a:lnTo>
                    <a:pt x="4954282" y="128041"/>
                  </a:lnTo>
                  <a:lnTo>
                    <a:pt x="4927714" y="110185"/>
                  </a:lnTo>
                  <a:lnTo>
                    <a:pt x="4895215" y="103632"/>
                  </a:lnTo>
                  <a:lnTo>
                    <a:pt x="4616450" y="103632"/>
                  </a:lnTo>
                  <a:lnTo>
                    <a:pt x="4617085" y="174371"/>
                  </a:lnTo>
                  <a:lnTo>
                    <a:pt x="4900676" y="174752"/>
                  </a:lnTo>
                  <a:lnTo>
                    <a:pt x="4905629" y="179705"/>
                  </a:lnTo>
                  <a:lnTo>
                    <a:pt x="4905629" y="191897"/>
                  </a:lnTo>
                  <a:lnTo>
                    <a:pt x="4900676" y="196850"/>
                  </a:lnTo>
                  <a:lnTo>
                    <a:pt x="4617212" y="196469"/>
                  </a:lnTo>
                  <a:lnTo>
                    <a:pt x="4584776" y="203047"/>
                  </a:lnTo>
                  <a:lnTo>
                    <a:pt x="4558246" y="220954"/>
                  </a:lnTo>
                  <a:lnTo>
                    <a:pt x="4540339" y="247484"/>
                  </a:lnTo>
                  <a:lnTo>
                    <a:pt x="4533773" y="279908"/>
                  </a:lnTo>
                  <a:lnTo>
                    <a:pt x="4540339" y="312267"/>
                  </a:lnTo>
                  <a:lnTo>
                    <a:pt x="4558246" y="338759"/>
                  </a:lnTo>
                  <a:lnTo>
                    <a:pt x="4584776" y="356654"/>
                  </a:lnTo>
                  <a:lnTo>
                    <a:pt x="4617212" y="363220"/>
                  </a:lnTo>
                  <a:lnTo>
                    <a:pt x="4618863" y="363220"/>
                  </a:lnTo>
                  <a:lnTo>
                    <a:pt x="4620387" y="363601"/>
                  </a:lnTo>
                  <a:lnTo>
                    <a:pt x="4621784" y="364236"/>
                  </a:lnTo>
                  <a:lnTo>
                    <a:pt x="4908423" y="364236"/>
                  </a:lnTo>
                  <a:lnTo>
                    <a:pt x="4913376" y="369189"/>
                  </a:lnTo>
                  <a:lnTo>
                    <a:pt x="4913376" y="381381"/>
                  </a:lnTo>
                  <a:lnTo>
                    <a:pt x="4908423" y="386334"/>
                  </a:lnTo>
                  <a:lnTo>
                    <a:pt x="4617212" y="386334"/>
                  </a:lnTo>
                  <a:lnTo>
                    <a:pt x="4584776" y="392912"/>
                  </a:lnTo>
                  <a:lnTo>
                    <a:pt x="4558246" y="410819"/>
                  </a:lnTo>
                  <a:lnTo>
                    <a:pt x="4540339" y="437349"/>
                  </a:lnTo>
                  <a:lnTo>
                    <a:pt x="4533773" y="469773"/>
                  </a:lnTo>
                  <a:lnTo>
                    <a:pt x="4540339" y="502196"/>
                  </a:lnTo>
                  <a:lnTo>
                    <a:pt x="4558246" y="528675"/>
                  </a:lnTo>
                  <a:lnTo>
                    <a:pt x="4584776" y="546544"/>
                  </a:lnTo>
                  <a:lnTo>
                    <a:pt x="4617212" y="553085"/>
                  </a:lnTo>
                  <a:lnTo>
                    <a:pt x="4732401" y="552704"/>
                  </a:lnTo>
                  <a:lnTo>
                    <a:pt x="4750219" y="553593"/>
                  </a:lnTo>
                  <a:lnTo>
                    <a:pt x="4794542" y="582701"/>
                  </a:lnTo>
                  <a:lnTo>
                    <a:pt x="4800917" y="629081"/>
                  </a:lnTo>
                  <a:lnTo>
                    <a:pt x="4800727" y="693420"/>
                  </a:lnTo>
                  <a:lnTo>
                    <a:pt x="4878197" y="693420"/>
                  </a:lnTo>
                  <a:lnTo>
                    <a:pt x="4878197" y="559181"/>
                  </a:lnTo>
                  <a:lnTo>
                    <a:pt x="4872444" y="525221"/>
                  </a:lnTo>
                  <a:lnTo>
                    <a:pt x="4855248" y="500875"/>
                  </a:lnTo>
                  <a:lnTo>
                    <a:pt x="4826698" y="486232"/>
                  </a:lnTo>
                  <a:lnTo>
                    <a:pt x="4784979" y="481076"/>
                  </a:lnTo>
                  <a:lnTo>
                    <a:pt x="4639564" y="481076"/>
                  </a:lnTo>
                  <a:lnTo>
                    <a:pt x="4634611" y="476123"/>
                  </a:lnTo>
                  <a:lnTo>
                    <a:pt x="4634611" y="463931"/>
                  </a:lnTo>
                  <a:lnTo>
                    <a:pt x="4639564" y="458978"/>
                  </a:lnTo>
                  <a:lnTo>
                    <a:pt x="4895342" y="458978"/>
                  </a:lnTo>
                  <a:lnTo>
                    <a:pt x="4927765" y="452412"/>
                  </a:lnTo>
                  <a:lnTo>
                    <a:pt x="4954295" y="434505"/>
                  </a:lnTo>
                  <a:lnTo>
                    <a:pt x="4972202" y="407974"/>
                  </a:lnTo>
                  <a:lnTo>
                    <a:pt x="4978781" y="375539"/>
                  </a:lnTo>
                  <a:lnTo>
                    <a:pt x="4972202" y="343204"/>
                  </a:lnTo>
                  <a:lnTo>
                    <a:pt x="4954282" y="316763"/>
                  </a:lnTo>
                  <a:lnTo>
                    <a:pt x="4927714" y="298907"/>
                  </a:lnTo>
                  <a:lnTo>
                    <a:pt x="4895215" y="292354"/>
                  </a:lnTo>
                  <a:lnTo>
                    <a:pt x="4639564" y="292354"/>
                  </a:lnTo>
                  <a:lnTo>
                    <a:pt x="4634611" y="287401"/>
                  </a:lnTo>
                  <a:lnTo>
                    <a:pt x="4634611" y="275209"/>
                  </a:lnTo>
                  <a:lnTo>
                    <a:pt x="4639564" y="270129"/>
                  </a:lnTo>
                  <a:lnTo>
                    <a:pt x="4895342" y="270129"/>
                  </a:lnTo>
                  <a:lnTo>
                    <a:pt x="4927816" y="263588"/>
                  </a:lnTo>
                  <a:lnTo>
                    <a:pt x="4954346" y="245719"/>
                  </a:lnTo>
                  <a:lnTo>
                    <a:pt x="4972215" y="219240"/>
                  </a:lnTo>
                  <a:lnTo>
                    <a:pt x="4978781" y="186817"/>
                  </a:lnTo>
                  <a:close/>
                </a:path>
                <a:path w="6435725" h="3648710">
                  <a:moveTo>
                    <a:pt x="6435725" y="2764548"/>
                  </a:moveTo>
                  <a:lnTo>
                    <a:pt x="4262501" y="2764548"/>
                  </a:lnTo>
                  <a:lnTo>
                    <a:pt x="4262501" y="3648456"/>
                  </a:lnTo>
                  <a:lnTo>
                    <a:pt x="6435725" y="3648456"/>
                  </a:lnTo>
                  <a:lnTo>
                    <a:pt x="6435725" y="2764548"/>
                  </a:lnTo>
                  <a:close/>
                </a:path>
              </a:pathLst>
            </a:custGeom>
            <a:solidFill>
              <a:srgbClr val="0B4A76"/>
            </a:solidFill>
          </p:spPr>
          <p:txBody>
            <a:bodyPr wrap="square" lIns="0" tIns="0" rIns="0" bIns="0" rtlCol="0"/>
            <a:lstStyle/>
            <a:p>
              <a:endParaRPr/>
            </a:p>
          </p:txBody>
        </p:sp>
      </p:grpSp>
      <p:sp>
        <p:nvSpPr>
          <p:cNvPr id="29" name="object 29"/>
          <p:cNvSpPr txBox="1"/>
          <p:nvPr/>
        </p:nvSpPr>
        <p:spPr>
          <a:xfrm>
            <a:off x="10050906" y="4837302"/>
            <a:ext cx="1876425" cy="605790"/>
          </a:xfrm>
          <a:prstGeom prst="rect">
            <a:avLst/>
          </a:prstGeom>
        </p:spPr>
        <p:txBody>
          <a:bodyPr vert="horz" wrap="square" lIns="0" tIns="47625" rIns="0" bIns="0" rtlCol="0">
            <a:spAutoFit/>
          </a:bodyPr>
          <a:lstStyle/>
          <a:p>
            <a:pPr marL="12700" marR="5080">
              <a:lnSpc>
                <a:spcPts val="2160"/>
              </a:lnSpc>
              <a:spcBef>
                <a:spcPts val="375"/>
              </a:spcBef>
            </a:pPr>
            <a:r>
              <a:rPr sz="2000" spc="-5" dirty="0">
                <a:solidFill>
                  <a:srgbClr val="FFFFFF"/>
                </a:solidFill>
                <a:latin typeface="Segoe UI"/>
                <a:cs typeface="Segoe UI"/>
              </a:rPr>
              <a:t>Fits </a:t>
            </a:r>
            <a:r>
              <a:rPr sz="2000" dirty="0">
                <a:solidFill>
                  <a:srgbClr val="FFFFFF"/>
                </a:solidFill>
                <a:latin typeface="Segoe UI"/>
                <a:cs typeface="Segoe UI"/>
              </a:rPr>
              <a:t>within 2mm </a:t>
            </a:r>
            <a:r>
              <a:rPr sz="2000" spc="5" dirty="0">
                <a:solidFill>
                  <a:srgbClr val="FFFFFF"/>
                </a:solidFill>
                <a:latin typeface="Segoe UI"/>
                <a:cs typeface="Segoe UI"/>
              </a:rPr>
              <a:t> </a:t>
            </a:r>
            <a:r>
              <a:rPr sz="2000" dirty="0">
                <a:solidFill>
                  <a:srgbClr val="FFFFFF"/>
                </a:solidFill>
                <a:latin typeface="Segoe UI"/>
                <a:cs typeface="Segoe UI"/>
              </a:rPr>
              <a:t>working</a:t>
            </a:r>
            <a:r>
              <a:rPr sz="2000" spc="-60" dirty="0">
                <a:solidFill>
                  <a:srgbClr val="FFFFFF"/>
                </a:solidFill>
                <a:latin typeface="Segoe UI"/>
                <a:cs typeface="Segoe UI"/>
              </a:rPr>
              <a:t> </a:t>
            </a:r>
            <a:r>
              <a:rPr sz="2000" dirty="0">
                <a:solidFill>
                  <a:srgbClr val="FFFFFF"/>
                </a:solidFill>
                <a:latin typeface="Segoe UI"/>
                <a:cs typeface="Segoe UI"/>
              </a:rPr>
              <a:t>channel</a:t>
            </a:r>
            <a:endParaRPr sz="2000">
              <a:latin typeface="Segoe UI"/>
              <a:cs typeface="Segoe UI"/>
            </a:endParaRPr>
          </a:p>
        </p:txBody>
      </p:sp>
      <p:grpSp>
        <p:nvGrpSpPr>
          <p:cNvPr id="30" name="object 30"/>
          <p:cNvGrpSpPr/>
          <p:nvPr/>
        </p:nvGrpSpPr>
        <p:grpSpPr>
          <a:xfrm>
            <a:off x="88392" y="1646206"/>
            <a:ext cx="10254615" cy="5212080"/>
            <a:chOff x="88392" y="1646206"/>
            <a:chExt cx="10254615" cy="5212080"/>
          </a:xfrm>
        </p:grpSpPr>
        <p:pic>
          <p:nvPicPr>
            <p:cNvPr id="31" name="object 31"/>
            <p:cNvPicPr/>
            <p:nvPr/>
          </p:nvPicPr>
          <p:blipFill>
            <a:blip r:embed="rId4" cstate="print"/>
            <a:stretch>
              <a:fillRect/>
            </a:stretch>
          </p:blipFill>
          <p:spPr>
            <a:xfrm>
              <a:off x="3118103" y="4399788"/>
              <a:ext cx="3176015" cy="2305812"/>
            </a:xfrm>
            <a:prstGeom prst="rect">
              <a:avLst/>
            </a:prstGeom>
          </p:spPr>
        </p:pic>
        <p:pic>
          <p:nvPicPr>
            <p:cNvPr id="32" name="object 32"/>
            <p:cNvPicPr/>
            <p:nvPr/>
          </p:nvPicPr>
          <p:blipFill>
            <a:blip r:embed="rId5" cstate="print"/>
            <a:stretch>
              <a:fillRect/>
            </a:stretch>
          </p:blipFill>
          <p:spPr>
            <a:xfrm>
              <a:off x="88392" y="4399788"/>
              <a:ext cx="2988564" cy="2305812"/>
            </a:xfrm>
            <a:prstGeom prst="rect">
              <a:avLst/>
            </a:prstGeom>
          </p:spPr>
        </p:pic>
        <p:pic>
          <p:nvPicPr>
            <p:cNvPr id="33" name="object 33"/>
            <p:cNvPicPr/>
            <p:nvPr/>
          </p:nvPicPr>
          <p:blipFill>
            <a:blip r:embed="rId6" cstate="print"/>
            <a:stretch>
              <a:fillRect/>
            </a:stretch>
          </p:blipFill>
          <p:spPr>
            <a:xfrm>
              <a:off x="111620" y="1646206"/>
              <a:ext cx="10231069" cy="521179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019474-9406-4E32-9243-58ACD1FD77CB}"/>
              </a:ext>
            </a:extLst>
          </p:cNvPr>
          <p:cNvSpPr txBox="1"/>
          <p:nvPr/>
        </p:nvSpPr>
        <p:spPr>
          <a:xfrm>
            <a:off x="2713264" y="678767"/>
            <a:ext cx="6765472" cy="584775"/>
          </a:xfrm>
          <a:prstGeom prst="rect">
            <a:avLst/>
          </a:prstGeom>
          <a:noFill/>
        </p:spPr>
        <p:txBody>
          <a:bodyPr wrap="square">
            <a:spAutoFit/>
          </a:bodyPr>
          <a:lstStyle/>
          <a:p>
            <a:r>
              <a:rPr lang="en-US" sz="3200" b="1" dirty="0">
                <a:solidFill>
                  <a:srgbClr val="0F416A"/>
                </a:solidFill>
                <a:latin typeface="Avenir Next" panose="020B0503020202020204"/>
              </a:rPr>
              <a:t>Next Generation Therapeutic Plasmids</a:t>
            </a:r>
          </a:p>
        </p:txBody>
      </p:sp>
      <p:grpSp>
        <p:nvGrpSpPr>
          <p:cNvPr id="2" name="Group 1">
            <a:extLst>
              <a:ext uri="{FF2B5EF4-FFF2-40B4-BE49-F238E27FC236}">
                <a16:creationId xmlns:a16="http://schemas.microsoft.com/office/drawing/2014/main" id="{19111C2F-0F58-4A6F-AE7C-5C4B10FD4E30}"/>
              </a:ext>
            </a:extLst>
          </p:cNvPr>
          <p:cNvGrpSpPr/>
          <p:nvPr/>
        </p:nvGrpSpPr>
        <p:grpSpPr>
          <a:xfrm>
            <a:off x="351753" y="2014695"/>
            <a:ext cx="4810161" cy="4811040"/>
            <a:chOff x="351753" y="1720410"/>
            <a:chExt cx="4810161" cy="4811040"/>
          </a:xfrm>
        </p:grpSpPr>
        <p:sp>
          <p:nvSpPr>
            <p:cNvPr id="5" name="Rectangle 4">
              <a:extLst>
                <a:ext uri="{FF2B5EF4-FFF2-40B4-BE49-F238E27FC236}">
                  <a16:creationId xmlns:a16="http://schemas.microsoft.com/office/drawing/2014/main" id="{C220CB72-2A29-4024-8E11-6727E1C0CCF5}"/>
                </a:ext>
              </a:extLst>
            </p:cNvPr>
            <p:cNvSpPr/>
            <p:nvPr/>
          </p:nvSpPr>
          <p:spPr>
            <a:xfrm>
              <a:off x="1925590" y="4543698"/>
              <a:ext cx="1426634"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CCCC95-D3C7-4DC1-B0E5-820623379F47}"/>
                </a:ext>
              </a:extLst>
            </p:cNvPr>
            <p:cNvSpPr/>
            <p:nvPr/>
          </p:nvSpPr>
          <p:spPr>
            <a:xfrm rot="5400000">
              <a:off x="887663" y="4137400"/>
              <a:ext cx="1202065"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00F5D16-5E28-47C4-A2FB-010D882B197D}"/>
                </a:ext>
              </a:extLst>
            </p:cNvPr>
            <p:cNvGrpSpPr/>
            <p:nvPr/>
          </p:nvGrpSpPr>
          <p:grpSpPr>
            <a:xfrm>
              <a:off x="351753" y="2522483"/>
              <a:ext cx="4810161" cy="4008967"/>
              <a:chOff x="290200" y="592667"/>
              <a:chExt cx="4810161" cy="4008967"/>
            </a:xfrm>
          </p:grpSpPr>
          <p:pic>
            <p:nvPicPr>
              <p:cNvPr id="9" name="Picture 8">
                <a:extLst>
                  <a:ext uri="{FF2B5EF4-FFF2-40B4-BE49-F238E27FC236}">
                    <a16:creationId xmlns:a16="http://schemas.microsoft.com/office/drawing/2014/main" id="{36ED1141-CC60-4FCC-8F25-67AE0E069E42}"/>
                  </a:ext>
                </a:extLst>
              </p:cNvPr>
              <p:cNvPicPr>
                <a:picLocks noChangeAspect="1"/>
              </p:cNvPicPr>
              <p:nvPr/>
            </p:nvPicPr>
            <p:blipFill>
              <a:blip r:embed="rId2"/>
              <a:stretch>
                <a:fillRect/>
              </a:stretch>
            </p:blipFill>
            <p:spPr>
              <a:xfrm>
                <a:off x="290200" y="681566"/>
                <a:ext cx="4810161" cy="3920068"/>
              </a:xfrm>
              <a:prstGeom prst="rect">
                <a:avLst/>
              </a:prstGeom>
            </p:spPr>
          </p:pic>
          <p:pic>
            <p:nvPicPr>
              <p:cNvPr id="10" name="Picture 9">
                <a:extLst>
                  <a:ext uri="{FF2B5EF4-FFF2-40B4-BE49-F238E27FC236}">
                    <a16:creationId xmlns:a16="http://schemas.microsoft.com/office/drawing/2014/main" id="{C538E731-C6BD-45B1-8624-71FBC3D7E7D7}"/>
                  </a:ext>
                </a:extLst>
              </p:cNvPr>
              <p:cNvPicPr>
                <a:picLocks noChangeAspect="1"/>
              </p:cNvPicPr>
              <p:nvPr/>
            </p:nvPicPr>
            <p:blipFill rotWithShape="1">
              <a:blip r:embed="rId3"/>
              <a:srcRect l="39188" t="61009" r="39854" b="11046"/>
              <a:stretch/>
            </p:blipFill>
            <p:spPr>
              <a:xfrm>
                <a:off x="1986985" y="2641600"/>
                <a:ext cx="1416589" cy="1071906"/>
              </a:xfrm>
              <a:prstGeom prst="rect">
                <a:avLst/>
              </a:prstGeom>
            </p:spPr>
          </p:pic>
          <p:sp>
            <p:nvSpPr>
              <p:cNvPr id="11" name="Rectangle 10">
                <a:extLst>
                  <a:ext uri="{FF2B5EF4-FFF2-40B4-BE49-F238E27FC236}">
                    <a16:creationId xmlns:a16="http://schemas.microsoft.com/office/drawing/2014/main" id="{AEA2C639-5E2B-4468-A169-F61A766ECA09}"/>
                  </a:ext>
                </a:extLst>
              </p:cNvPr>
              <p:cNvSpPr/>
              <p:nvPr/>
            </p:nvSpPr>
            <p:spPr>
              <a:xfrm>
                <a:off x="1084253" y="592667"/>
                <a:ext cx="936625" cy="347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A01391-9C87-449B-A36C-187FF62591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3432"/>
              <a:stretch/>
            </p:blipFill>
            <p:spPr>
              <a:xfrm>
                <a:off x="404620" y="3802405"/>
                <a:ext cx="4658317" cy="185322"/>
              </a:xfrm>
              <a:prstGeom prst="rect">
                <a:avLst/>
              </a:prstGeom>
            </p:spPr>
          </p:pic>
        </p:grpSp>
        <p:sp>
          <p:nvSpPr>
            <p:cNvPr id="13" name="Rectangle 12">
              <a:extLst>
                <a:ext uri="{FF2B5EF4-FFF2-40B4-BE49-F238E27FC236}">
                  <a16:creationId xmlns:a16="http://schemas.microsoft.com/office/drawing/2014/main" id="{D0C9D49C-56A1-4E2E-9B2C-5B1A28FE6B41}"/>
                </a:ext>
              </a:extLst>
            </p:cNvPr>
            <p:cNvSpPr/>
            <p:nvPr/>
          </p:nvSpPr>
          <p:spPr>
            <a:xfrm>
              <a:off x="373728" y="1895194"/>
              <a:ext cx="1314838" cy="213431"/>
            </a:xfrm>
            <a:prstGeom prst="rect">
              <a:avLst/>
            </a:prstGeom>
            <a:solidFill>
              <a:srgbClr val="9CBEBD">
                <a:lumMod val="20000"/>
                <a:lumOff val="80000"/>
              </a:srgb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AB2CF02-149E-4745-9275-D12EC55658BB}"/>
                </a:ext>
              </a:extLst>
            </p:cNvPr>
            <p:cNvSpPr txBox="1"/>
            <p:nvPr/>
          </p:nvSpPr>
          <p:spPr>
            <a:xfrm>
              <a:off x="723956" y="1860458"/>
              <a:ext cx="758541" cy="261610"/>
            </a:xfrm>
            <a:prstGeom prst="rect">
              <a:avLst/>
            </a:prstGeom>
            <a:noFill/>
          </p:spPr>
          <p:txBody>
            <a:bodyPr wrap="none" rtlCol="0">
              <a:spAutoFit/>
            </a:bodyPr>
            <a:lstStyle/>
            <a:p>
              <a:pPr algn="ctr" defTabSz="914400"/>
              <a:r>
                <a:rPr lang="en-US" sz="1100" dirty="0">
                  <a:solidFill>
                    <a:srgbClr val="383735"/>
                  </a:solidFill>
                  <a:latin typeface="Calibri"/>
                </a:rPr>
                <a:t>hIL-12p35</a:t>
              </a:r>
            </a:p>
          </p:txBody>
        </p:sp>
        <p:sp>
          <p:nvSpPr>
            <p:cNvPr id="15" name="Rectangle 14">
              <a:extLst>
                <a:ext uri="{FF2B5EF4-FFF2-40B4-BE49-F238E27FC236}">
                  <a16:creationId xmlns:a16="http://schemas.microsoft.com/office/drawing/2014/main" id="{5F2EA0D9-9930-4C87-958B-DE79F380605D}"/>
                </a:ext>
              </a:extLst>
            </p:cNvPr>
            <p:cNvSpPr/>
            <p:nvPr/>
          </p:nvSpPr>
          <p:spPr>
            <a:xfrm>
              <a:off x="1955261" y="1895523"/>
              <a:ext cx="1524418" cy="213431"/>
            </a:xfrm>
            <a:prstGeom prst="rect">
              <a:avLst/>
            </a:prstGeom>
            <a:solidFill>
              <a:srgbClr val="9CBEBD">
                <a:lumMod val="20000"/>
                <a:lumOff val="80000"/>
              </a:srgb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E58DAA7-7D32-423F-BD27-82069DDD3E11}"/>
                </a:ext>
              </a:extLst>
            </p:cNvPr>
            <p:cNvSpPr txBox="1"/>
            <p:nvPr/>
          </p:nvSpPr>
          <p:spPr>
            <a:xfrm>
              <a:off x="2338200" y="1862584"/>
              <a:ext cx="758541" cy="261610"/>
            </a:xfrm>
            <a:prstGeom prst="rect">
              <a:avLst/>
            </a:prstGeom>
            <a:noFill/>
          </p:spPr>
          <p:txBody>
            <a:bodyPr wrap="none" rtlCol="0">
              <a:spAutoFit/>
            </a:bodyPr>
            <a:lstStyle/>
            <a:p>
              <a:pPr algn="ctr" defTabSz="914400"/>
              <a:r>
                <a:rPr lang="en-US" sz="1100" dirty="0">
                  <a:solidFill>
                    <a:srgbClr val="383735"/>
                  </a:solidFill>
                  <a:latin typeface="Calibri"/>
                </a:rPr>
                <a:t>hIL-12p40</a:t>
              </a:r>
            </a:p>
          </p:txBody>
        </p:sp>
        <p:sp>
          <p:nvSpPr>
            <p:cNvPr id="17" name="Rectangle 16">
              <a:extLst>
                <a:ext uri="{FF2B5EF4-FFF2-40B4-BE49-F238E27FC236}">
                  <a16:creationId xmlns:a16="http://schemas.microsoft.com/office/drawing/2014/main" id="{0F824B80-744A-40CE-A299-6512D637EF00}"/>
                </a:ext>
              </a:extLst>
            </p:cNvPr>
            <p:cNvSpPr>
              <a:spLocks/>
            </p:cNvSpPr>
            <p:nvPr/>
          </p:nvSpPr>
          <p:spPr>
            <a:xfrm>
              <a:off x="1688980" y="1889578"/>
              <a:ext cx="266282" cy="219376"/>
            </a:xfrm>
            <a:prstGeom prst="rect">
              <a:avLst/>
            </a:prstGeom>
            <a:solidFill>
              <a:schemeClr val="accent1">
                <a:lumMod val="50000"/>
                <a:lumOff val="50000"/>
              </a:scheme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DA6DA1D-2CCD-4776-81D6-174A2DD8478C}"/>
                </a:ext>
              </a:extLst>
            </p:cNvPr>
            <p:cNvSpPr txBox="1"/>
            <p:nvPr/>
          </p:nvSpPr>
          <p:spPr>
            <a:xfrm>
              <a:off x="1611336" y="1860458"/>
              <a:ext cx="410690" cy="261610"/>
            </a:xfrm>
            <a:prstGeom prst="rect">
              <a:avLst/>
            </a:prstGeom>
            <a:noFill/>
          </p:spPr>
          <p:txBody>
            <a:bodyPr wrap="none" rtlCol="0">
              <a:spAutoFit/>
            </a:bodyPr>
            <a:lstStyle/>
            <a:p>
              <a:pPr algn="ctr" defTabSz="914400"/>
              <a:r>
                <a:rPr lang="en-US" sz="1100" dirty="0">
                  <a:solidFill>
                    <a:schemeClr val="tx2"/>
                  </a:solidFill>
                  <a:latin typeface="Calibri"/>
                </a:rPr>
                <a:t>P2A</a:t>
              </a:r>
            </a:p>
          </p:txBody>
        </p:sp>
        <p:sp>
          <p:nvSpPr>
            <p:cNvPr id="19" name="Rectangle 18">
              <a:extLst>
                <a:ext uri="{FF2B5EF4-FFF2-40B4-BE49-F238E27FC236}">
                  <a16:creationId xmlns:a16="http://schemas.microsoft.com/office/drawing/2014/main" id="{EAA361A3-BB63-4818-8A13-AC223B9C37B0}"/>
                </a:ext>
              </a:extLst>
            </p:cNvPr>
            <p:cNvSpPr>
              <a:spLocks/>
            </p:cNvSpPr>
            <p:nvPr/>
          </p:nvSpPr>
          <p:spPr>
            <a:xfrm>
              <a:off x="3480668" y="1897198"/>
              <a:ext cx="266282" cy="219376"/>
            </a:xfrm>
            <a:prstGeom prst="rect">
              <a:avLst/>
            </a:prstGeom>
            <a:solidFill>
              <a:schemeClr val="accent1">
                <a:lumMod val="50000"/>
                <a:lumOff val="50000"/>
              </a:scheme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09EB96E-61E1-4597-A7B3-611F63304DFD}"/>
                </a:ext>
              </a:extLst>
            </p:cNvPr>
            <p:cNvSpPr txBox="1"/>
            <p:nvPr/>
          </p:nvSpPr>
          <p:spPr>
            <a:xfrm>
              <a:off x="3403024" y="1868078"/>
              <a:ext cx="410690" cy="261610"/>
            </a:xfrm>
            <a:prstGeom prst="rect">
              <a:avLst/>
            </a:prstGeom>
            <a:noFill/>
          </p:spPr>
          <p:txBody>
            <a:bodyPr wrap="none" rtlCol="0">
              <a:spAutoFit/>
            </a:bodyPr>
            <a:lstStyle/>
            <a:p>
              <a:pPr algn="ctr" defTabSz="914400"/>
              <a:r>
                <a:rPr lang="en-US" sz="1100" dirty="0">
                  <a:solidFill>
                    <a:schemeClr val="tx2"/>
                  </a:solidFill>
                  <a:latin typeface="Calibri"/>
                </a:rPr>
                <a:t>P2A</a:t>
              </a:r>
            </a:p>
          </p:txBody>
        </p:sp>
        <p:sp>
          <p:nvSpPr>
            <p:cNvPr id="21" name="Rectangle 20">
              <a:extLst>
                <a:ext uri="{FF2B5EF4-FFF2-40B4-BE49-F238E27FC236}">
                  <a16:creationId xmlns:a16="http://schemas.microsoft.com/office/drawing/2014/main" id="{C41496D3-891B-4B53-A4C7-30AFFECD4556}"/>
                </a:ext>
              </a:extLst>
            </p:cNvPr>
            <p:cNvSpPr/>
            <p:nvPr/>
          </p:nvSpPr>
          <p:spPr>
            <a:xfrm>
              <a:off x="3757658" y="1900170"/>
              <a:ext cx="1314838" cy="213431"/>
            </a:xfrm>
            <a:prstGeom prst="rect">
              <a:avLst/>
            </a:prstGeom>
            <a:solidFill>
              <a:srgbClr val="9CBEBD">
                <a:lumMod val="20000"/>
                <a:lumOff val="80000"/>
              </a:srgb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1BA7B200-1E66-4582-94C6-5C84C7DB9805}"/>
                </a:ext>
              </a:extLst>
            </p:cNvPr>
            <p:cNvSpPr txBox="1"/>
            <p:nvPr/>
          </p:nvSpPr>
          <p:spPr>
            <a:xfrm>
              <a:off x="4049158" y="1862584"/>
              <a:ext cx="614271" cy="261610"/>
            </a:xfrm>
            <a:prstGeom prst="rect">
              <a:avLst/>
            </a:prstGeom>
            <a:noFill/>
          </p:spPr>
          <p:txBody>
            <a:bodyPr wrap="none" rtlCol="0">
              <a:spAutoFit/>
            </a:bodyPr>
            <a:lstStyle/>
            <a:p>
              <a:pPr algn="ctr" defTabSz="914400"/>
              <a:r>
                <a:rPr lang="en-US" sz="1100" dirty="0">
                  <a:solidFill>
                    <a:srgbClr val="383735"/>
                  </a:solidFill>
                  <a:latin typeface="Calibri"/>
                </a:rPr>
                <a:t>hCXCL9</a:t>
              </a:r>
            </a:p>
          </p:txBody>
        </p:sp>
        <p:cxnSp>
          <p:nvCxnSpPr>
            <p:cNvPr id="23" name="Straight Connector 22">
              <a:extLst>
                <a:ext uri="{FF2B5EF4-FFF2-40B4-BE49-F238E27FC236}">
                  <a16:creationId xmlns:a16="http://schemas.microsoft.com/office/drawing/2014/main" id="{0B7F56D6-66FD-4122-B146-7B803B8AEC7E}"/>
                </a:ext>
              </a:extLst>
            </p:cNvPr>
            <p:cNvCxnSpPr>
              <a:cxnSpLocks/>
            </p:cNvCxnSpPr>
            <p:nvPr/>
          </p:nvCxnSpPr>
          <p:spPr>
            <a:xfrm flipV="1">
              <a:off x="382909" y="1720410"/>
              <a:ext cx="0" cy="135468"/>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B0CE6CD1-7C67-40EB-918A-BFE63B84E733}"/>
                </a:ext>
              </a:extLst>
            </p:cNvPr>
            <p:cNvCxnSpPr/>
            <p:nvPr/>
          </p:nvCxnSpPr>
          <p:spPr>
            <a:xfrm>
              <a:off x="373728" y="1720410"/>
              <a:ext cx="20671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FE4A38E-479F-4A82-9552-11B60E314FEE}"/>
              </a:ext>
            </a:extLst>
          </p:cNvPr>
          <p:cNvGrpSpPr/>
          <p:nvPr/>
        </p:nvGrpSpPr>
        <p:grpSpPr>
          <a:xfrm>
            <a:off x="6018494" y="1782296"/>
            <a:ext cx="5830715" cy="4702071"/>
            <a:chOff x="6018494" y="1252873"/>
            <a:chExt cx="5830715" cy="4702071"/>
          </a:xfrm>
        </p:grpSpPr>
        <p:sp>
          <p:nvSpPr>
            <p:cNvPr id="25" name="Rectangle 24">
              <a:extLst>
                <a:ext uri="{FF2B5EF4-FFF2-40B4-BE49-F238E27FC236}">
                  <a16:creationId xmlns:a16="http://schemas.microsoft.com/office/drawing/2014/main" id="{E5ED16A1-BC00-449A-A93F-CB1F7C7D1243}"/>
                </a:ext>
              </a:extLst>
            </p:cNvPr>
            <p:cNvSpPr/>
            <p:nvPr/>
          </p:nvSpPr>
          <p:spPr>
            <a:xfrm>
              <a:off x="6426018" y="1647685"/>
              <a:ext cx="647661" cy="213431"/>
            </a:xfrm>
            <a:prstGeom prst="rect">
              <a:avLst/>
            </a:prstGeom>
            <a:solidFill>
              <a:srgbClr val="9CBEBD">
                <a:lumMod val="20000"/>
                <a:lumOff val="80000"/>
              </a:srgb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7A1E51E3-83BF-40FF-B8C3-260B310603CC}"/>
                </a:ext>
              </a:extLst>
            </p:cNvPr>
            <p:cNvSpPr txBox="1"/>
            <p:nvPr/>
          </p:nvSpPr>
          <p:spPr>
            <a:xfrm>
              <a:off x="6411317" y="1614139"/>
              <a:ext cx="662362" cy="261610"/>
            </a:xfrm>
            <a:prstGeom prst="rect">
              <a:avLst/>
            </a:prstGeom>
            <a:noFill/>
          </p:spPr>
          <p:txBody>
            <a:bodyPr wrap="none" rtlCol="0">
              <a:spAutoFit/>
            </a:bodyPr>
            <a:lstStyle/>
            <a:p>
              <a:pPr algn="ctr" defTabSz="914400"/>
              <a:r>
                <a:rPr lang="en-US" sz="1100" dirty="0">
                  <a:solidFill>
                    <a:srgbClr val="383735"/>
                  </a:solidFill>
                  <a:latin typeface="Calibri"/>
                </a:rPr>
                <a:t>V</a:t>
              </a:r>
              <a:r>
                <a:rPr lang="en-US" sz="1100" baseline="-25000" dirty="0">
                  <a:solidFill>
                    <a:srgbClr val="383735"/>
                  </a:solidFill>
                  <a:latin typeface="Calibri"/>
                </a:rPr>
                <a:t>H</a:t>
              </a:r>
              <a:r>
                <a:rPr lang="en-US" sz="1100" dirty="0">
                  <a:solidFill>
                    <a:srgbClr val="383735"/>
                  </a:solidFill>
                  <a:latin typeface="Calibri"/>
                </a:rPr>
                <a:t> chain</a:t>
              </a:r>
            </a:p>
          </p:txBody>
        </p:sp>
        <p:sp>
          <p:nvSpPr>
            <p:cNvPr id="27" name="Rectangle 26">
              <a:extLst>
                <a:ext uri="{FF2B5EF4-FFF2-40B4-BE49-F238E27FC236}">
                  <a16:creationId xmlns:a16="http://schemas.microsoft.com/office/drawing/2014/main" id="{4E57951E-A2AD-4790-9A1D-0FF672BC23EC}"/>
                </a:ext>
              </a:extLst>
            </p:cNvPr>
            <p:cNvSpPr/>
            <p:nvPr/>
          </p:nvSpPr>
          <p:spPr>
            <a:xfrm>
              <a:off x="7319361" y="1648014"/>
              <a:ext cx="662361" cy="213431"/>
            </a:xfrm>
            <a:prstGeom prst="rect">
              <a:avLst/>
            </a:prstGeom>
            <a:solidFill>
              <a:srgbClr val="9CBEBD">
                <a:lumMod val="20000"/>
                <a:lumOff val="80000"/>
              </a:srgb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7709C844-525F-4180-B043-C2E36472B696}"/>
                </a:ext>
              </a:extLst>
            </p:cNvPr>
            <p:cNvSpPr txBox="1"/>
            <p:nvPr/>
          </p:nvSpPr>
          <p:spPr>
            <a:xfrm>
              <a:off x="7327920" y="1614139"/>
              <a:ext cx="662361" cy="261610"/>
            </a:xfrm>
            <a:prstGeom prst="rect">
              <a:avLst/>
            </a:prstGeom>
            <a:noFill/>
          </p:spPr>
          <p:txBody>
            <a:bodyPr wrap="none" rtlCol="0">
              <a:spAutoFit/>
            </a:bodyPr>
            <a:lstStyle/>
            <a:p>
              <a:pPr algn="ctr" defTabSz="914400"/>
              <a:r>
                <a:rPr lang="en-US" sz="1100" dirty="0">
                  <a:solidFill>
                    <a:srgbClr val="383735"/>
                  </a:solidFill>
                  <a:latin typeface="Calibri"/>
                </a:rPr>
                <a:t>V</a:t>
              </a:r>
              <a:r>
                <a:rPr lang="en-US" sz="1100" baseline="-25000" dirty="0">
                  <a:solidFill>
                    <a:srgbClr val="383735"/>
                  </a:solidFill>
                  <a:latin typeface="Calibri"/>
                </a:rPr>
                <a:t>L</a:t>
              </a:r>
              <a:r>
                <a:rPr lang="en-US" sz="1100" dirty="0">
                  <a:solidFill>
                    <a:srgbClr val="383735"/>
                  </a:solidFill>
                  <a:latin typeface="Calibri"/>
                </a:rPr>
                <a:t> chain</a:t>
              </a:r>
            </a:p>
          </p:txBody>
        </p:sp>
        <p:sp>
          <p:nvSpPr>
            <p:cNvPr id="29" name="Rectangle 28">
              <a:extLst>
                <a:ext uri="{FF2B5EF4-FFF2-40B4-BE49-F238E27FC236}">
                  <a16:creationId xmlns:a16="http://schemas.microsoft.com/office/drawing/2014/main" id="{20F9A8A9-CDF7-4687-9C70-8536A0B2FFD1}"/>
                </a:ext>
              </a:extLst>
            </p:cNvPr>
            <p:cNvSpPr>
              <a:spLocks/>
            </p:cNvSpPr>
            <p:nvPr/>
          </p:nvSpPr>
          <p:spPr>
            <a:xfrm>
              <a:off x="7077210" y="1642069"/>
              <a:ext cx="242151" cy="219376"/>
            </a:xfrm>
            <a:prstGeom prst="rect">
              <a:avLst/>
            </a:prstGeom>
            <a:solidFill>
              <a:srgbClr val="FF00FF"/>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35363DFD-AB68-4F15-A53A-408FA83BC5D7}"/>
                </a:ext>
              </a:extLst>
            </p:cNvPr>
            <p:cNvSpPr txBox="1"/>
            <p:nvPr/>
          </p:nvSpPr>
          <p:spPr>
            <a:xfrm>
              <a:off x="7028573" y="1582153"/>
              <a:ext cx="330539" cy="323165"/>
            </a:xfrm>
            <a:prstGeom prst="rect">
              <a:avLst/>
            </a:prstGeom>
            <a:noFill/>
          </p:spPr>
          <p:txBody>
            <a:bodyPr wrap="none" rtlCol="0">
              <a:spAutoFit/>
            </a:bodyPr>
            <a:lstStyle/>
            <a:p>
              <a:pPr algn="ctr" defTabSz="914400"/>
              <a:r>
                <a:rPr lang="en-US" sz="800" dirty="0">
                  <a:solidFill>
                    <a:schemeClr val="bg1"/>
                  </a:solidFill>
                  <a:latin typeface="Calibri"/>
                </a:rPr>
                <a:t>G</a:t>
              </a:r>
              <a:r>
                <a:rPr lang="en-US" sz="800" baseline="-25000" dirty="0">
                  <a:solidFill>
                    <a:schemeClr val="bg1"/>
                  </a:solidFill>
                  <a:latin typeface="Calibri"/>
                </a:rPr>
                <a:t>4</a:t>
              </a:r>
              <a:r>
                <a:rPr lang="en-US" sz="800" dirty="0">
                  <a:solidFill>
                    <a:schemeClr val="bg1"/>
                  </a:solidFill>
                  <a:latin typeface="Calibri"/>
                </a:rPr>
                <a:t>S</a:t>
              </a:r>
            </a:p>
            <a:p>
              <a:pPr algn="ctr" defTabSz="914400"/>
              <a:r>
                <a:rPr lang="en-US" sz="700" dirty="0">
                  <a:solidFill>
                    <a:schemeClr val="bg1"/>
                  </a:solidFill>
                  <a:latin typeface="Calibri"/>
                </a:rPr>
                <a:t>(x3)</a:t>
              </a:r>
            </a:p>
          </p:txBody>
        </p:sp>
        <p:sp>
          <p:nvSpPr>
            <p:cNvPr id="31" name="Rectangle 30">
              <a:extLst>
                <a:ext uri="{FF2B5EF4-FFF2-40B4-BE49-F238E27FC236}">
                  <a16:creationId xmlns:a16="http://schemas.microsoft.com/office/drawing/2014/main" id="{49931A0F-F875-4590-8B55-70A1165A3457}"/>
                </a:ext>
              </a:extLst>
            </p:cNvPr>
            <p:cNvSpPr/>
            <p:nvPr/>
          </p:nvSpPr>
          <p:spPr>
            <a:xfrm>
              <a:off x="6134247" y="1642694"/>
              <a:ext cx="293877" cy="217930"/>
            </a:xfrm>
            <a:prstGeom prst="rect">
              <a:avLst/>
            </a:prstGeom>
            <a:solidFill>
              <a:srgbClr val="FAA800"/>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8F24B70-EA05-4A25-A257-AA4AE9D49741}"/>
                </a:ext>
              </a:extLst>
            </p:cNvPr>
            <p:cNvSpPr txBox="1"/>
            <p:nvPr/>
          </p:nvSpPr>
          <p:spPr>
            <a:xfrm>
              <a:off x="6018494" y="1614139"/>
              <a:ext cx="508000" cy="261610"/>
            </a:xfrm>
            <a:prstGeom prst="rect">
              <a:avLst/>
            </a:prstGeom>
            <a:noFill/>
          </p:spPr>
          <p:txBody>
            <a:bodyPr wrap="square" rtlCol="0">
              <a:spAutoFit/>
            </a:bodyPr>
            <a:lstStyle/>
            <a:p>
              <a:pPr algn="ctr" defTabSz="914400"/>
              <a:r>
                <a:rPr lang="en-US" sz="1100" dirty="0" err="1">
                  <a:solidFill>
                    <a:srgbClr val="FFFFFF"/>
                  </a:solidFill>
                  <a:latin typeface="Calibri"/>
                </a:rPr>
                <a:t>Ig</a:t>
              </a:r>
              <a:r>
                <a:rPr lang="en-US" sz="1100" dirty="0" err="1">
                  <a:solidFill>
                    <a:srgbClr val="FFFFFF"/>
                  </a:solidFill>
                  <a:latin typeface="Symbol" charset="2"/>
                  <a:cs typeface="Symbol" charset="2"/>
                </a:rPr>
                <a:t>k</a:t>
              </a:r>
              <a:r>
                <a:rPr lang="en-US" sz="1100" dirty="0">
                  <a:solidFill>
                    <a:srgbClr val="FFFFFF"/>
                  </a:solidFill>
                  <a:latin typeface="Calibri"/>
                </a:rPr>
                <a:t> </a:t>
              </a:r>
            </a:p>
          </p:txBody>
        </p:sp>
        <p:sp>
          <p:nvSpPr>
            <p:cNvPr id="33" name="Rectangle 32">
              <a:extLst>
                <a:ext uri="{FF2B5EF4-FFF2-40B4-BE49-F238E27FC236}">
                  <a16:creationId xmlns:a16="http://schemas.microsoft.com/office/drawing/2014/main" id="{87306C3C-7F5A-4BB3-8A0B-B48ABCCA6AE3}"/>
                </a:ext>
              </a:extLst>
            </p:cNvPr>
            <p:cNvSpPr>
              <a:spLocks/>
            </p:cNvSpPr>
            <p:nvPr/>
          </p:nvSpPr>
          <p:spPr>
            <a:xfrm>
              <a:off x="7987154" y="1647732"/>
              <a:ext cx="107434" cy="213214"/>
            </a:xfrm>
            <a:prstGeom prst="rect">
              <a:avLst/>
            </a:prstGeom>
            <a:solidFill>
              <a:srgbClr val="FF00FF"/>
            </a:solidFill>
            <a:ln w="12700" cap="flat" cmpd="sng" algn="ctr">
              <a:solidFill>
                <a:srgbClr val="2F2B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601AB92A-52B2-4F2E-B882-D9E40D710619}"/>
                </a:ext>
              </a:extLst>
            </p:cNvPr>
            <p:cNvSpPr>
              <a:spLocks/>
            </p:cNvSpPr>
            <p:nvPr/>
          </p:nvSpPr>
          <p:spPr>
            <a:xfrm>
              <a:off x="8474340" y="1646916"/>
              <a:ext cx="266282" cy="214314"/>
            </a:xfrm>
            <a:prstGeom prst="rect">
              <a:avLst/>
            </a:prstGeom>
            <a:solidFill>
              <a:schemeClr val="accent1">
                <a:lumMod val="50000"/>
                <a:lumOff val="50000"/>
              </a:scheme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5B67575D-3BC5-4907-97A5-E21B4F5C281A}"/>
                </a:ext>
              </a:extLst>
            </p:cNvPr>
            <p:cNvSpPr txBox="1"/>
            <p:nvPr/>
          </p:nvSpPr>
          <p:spPr>
            <a:xfrm>
              <a:off x="8402615" y="1614139"/>
              <a:ext cx="410690" cy="261610"/>
            </a:xfrm>
            <a:prstGeom prst="rect">
              <a:avLst/>
            </a:prstGeom>
            <a:noFill/>
          </p:spPr>
          <p:txBody>
            <a:bodyPr wrap="none" rtlCol="0">
              <a:spAutoFit/>
            </a:bodyPr>
            <a:lstStyle/>
            <a:p>
              <a:pPr algn="ctr" defTabSz="914400"/>
              <a:r>
                <a:rPr lang="en-US" sz="1100" dirty="0">
                  <a:solidFill>
                    <a:schemeClr val="tx2"/>
                  </a:solidFill>
                  <a:latin typeface="Calibri"/>
                </a:rPr>
                <a:t>P2A</a:t>
              </a:r>
            </a:p>
          </p:txBody>
        </p:sp>
        <p:sp>
          <p:nvSpPr>
            <p:cNvPr id="36" name="Rectangle 35">
              <a:extLst>
                <a:ext uri="{FF2B5EF4-FFF2-40B4-BE49-F238E27FC236}">
                  <a16:creationId xmlns:a16="http://schemas.microsoft.com/office/drawing/2014/main" id="{839AFBFA-411C-4D5A-AD46-9F118D869F35}"/>
                </a:ext>
              </a:extLst>
            </p:cNvPr>
            <p:cNvSpPr/>
            <p:nvPr/>
          </p:nvSpPr>
          <p:spPr>
            <a:xfrm>
              <a:off x="8743258" y="1649245"/>
              <a:ext cx="1314838" cy="213431"/>
            </a:xfrm>
            <a:prstGeom prst="rect">
              <a:avLst/>
            </a:prstGeom>
            <a:solidFill>
              <a:srgbClr val="9CBEBD">
                <a:lumMod val="20000"/>
                <a:lumOff val="80000"/>
              </a:srgb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D7CB8F88-A0E7-45E5-8E31-C24FAA230A59}"/>
                </a:ext>
              </a:extLst>
            </p:cNvPr>
            <p:cNvSpPr txBox="1"/>
            <p:nvPr/>
          </p:nvSpPr>
          <p:spPr>
            <a:xfrm>
              <a:off x="9038580" y="1614139"/>
              <a:ext cx="758542" cy="261610"/>
            </a:xfrm>
            <a:prstGeom prst="rect">
              <a:avLst/>
            </a:prstGeom>
            <a:noFill/>
          </p:spPr>
          <p:txBody>
            <a:bodyPr wrap="none" rtlCol="0">
              <a:spAutoFit/>
            </a:bodyPr>
            <a:lstStyle/>
            <a:p>
              <a:pPr algn="ctr" defTabSz="914400"/>
              <a:r>
                <a:rPr lang="en-US" sz="1100" dirty="0">
                  <a:solidFill>
                    <a:srgbClr val="383735"/>
                  </a:solidFill>
                  <a:latin typeface="Calibri"/>
                </a:rPr>
                <a:t>hIL-12p35</a:t>
              </a:r>
            </a:p>
          </p:txBody>
        </p:sp>
        <p:sp>
          <p:nvSpPr>
            <p:cNvPr id="38" name="Rectangle 37">
              <a:extLst>
                <a:ext uri="{FF2B5EF4-FFF2-40B4-BE49-F238E27FC236}">
                  <a16:creationId xmlns:a16="http://schemas.microsoft.com/office/drawing/2014/main" id="{DFCB1F34-0078-41FD-A77B-286DC42EF649}"/>
                </a:ext>
              </a:extLst>
            </p:cNvPr>
            <p:cNvSpPr/>
            <p:nvPr/>
          </p:nvSpPr>
          <p:spPr>
            <a:xfrm>
              <a:off x="10324791" y="1649574"/>
              <a:ext cx="1524418" cy="213431"/>
            </a:xfrm>
            <a:prstGeom prst="rect">
              <a:avLst/>
            </a:prstGeom>
            <a:solidFill>
              <a:srgbClr val="9CBEBD">
                <a:lumMod val="20000"/>
                <a:lumOff val="80000"/>
              </a:srgb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2A3EC40E-C92C-4A20-9AB8-6CAA2B7F09C0}"/>
                </a:ext>
              </a:extLst>
            </p:cNvPr>
            <p:cNvSpPr txBox="1"/>
            <p:nvPr/>
          </p:nvSpPr>
          <p:spPr>
            <a:xfrm>
              <a:off x="10652824" y="1614139"/>
              <a:ext cx="758542" cy="261610"/>
            </a:xfrm>
            <a:prstGeom prst="rect">
              <a:avLst/>
            </a:prstGeom>
            <a:noFill/>
          </p:spPr>
          <p:txBody>
            <a:bodyPr wrap="none" rtlCol="0">
              <a:spAutoFit/>
            </a:bodyPr>
            <a:lstStyle/>
            <a:p>
              <a:pPr algn="ctr" defTabSz="914400"/>
              <a:r>
                <a:rPr lang="en-US" sz="1100" dirty="0">
                  <a:solidFill>
                    <a:srgbClr val="383735"/>
                  </a:solidFill>
                  <a:latin typeface="Calibri"/>
                </a:rPr>
                <a:t>hIL-12p40</a:t>
              </a:r>
            </a:p>
          </p:txBody>
        </p:sp>
        <p:sp>
          <p:nvSpPr>
            <p:cNvPr id="40" name="Rectangle 39">
              <a:extLst>
                <a:ext uri="{FF2B5EF4-FFF2-40B4-BE49-F238E27FC236}">
                  <a16:creationId xmlns:a16="http://schemas.microsoft.com/office/drawing/2014/main" id="{9916A84A-BD17-4094-9CCF-A7D10614AD8F}"/>
                </a:ext>
              </a:extLst>
            </p:cNvPr>
            <p:cNvSpPr>
              <a:spLocks/>
            </p:cNvSpPr>
            <p:nvPr/>
          </p:nvSpPr>
          <p:spPr>
            <a:xfrm>
              <a:off x="10058510" y="1648503"/>
              <a:ext cx="266282" cy="214501"/>
            </a:xfrm>
            <a:prstGeom prst="rect">
              <a:avLst/>
            </a:prstGeom>
            <a:solidFill>
              <a:schemeClr val="accent1">
                <a:lumMod val="50000"/>
                <a:lumOff val="50000"/>
              </a:schemeClr>
            </a:solidFill>
            <a:ln w="12700" cap="flat" cmpd="sng" algn="ctr">
              <a:solidFill>
                <a:srgbClr val="2F2B20"/>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F5C255D6-3142-4078-8561-BF5EF4889E63}"/>
                </a:ext>
              </a:extLst>
            </p:cNvPr>
            <p:cNvSpPr txBox="1"/>
            <p:nvPr/>
          </p:nvSpPr>
          <p:spPr>
            <a:xfrm>
              <a:off x="9989164" y="1614139"/>
              <a:ext cx="410690" cy="261610"/>
            </a:xfrm>
            <a:prstGeom prst="rect">
              <a:avLst/>
            </a:prstGeom>
            <a:noFill/>
          </p:spPr>
          <p:txBody>
            <a:bodyPr wrap="none" rtlCol="0">
              <a:spAutoFit/>
            </a:bodyPr>
            <a:lstStyle/>
            <a:p>
              <a:pPr algn="ctr" defTabSz="914400"/>
              <a:r>
                <a:rPr lang="en-US" sz="1100" dirty="0">
                  <a:solidFill>
                    <a:schemeClr val="tx2"/>
                  </a:solidFill>
                  <a:latin typeface="Calibri"/>
                </a:rPr>
                <a:t>P2A</a:t>
              </a:r>
            </a:p>
          </p:txBody>
        </p:sp>
        <p:sp>
          <p:nvSpPr>
            <p:cNvPr id="42" name="Rectangle 41">
              <a:extLst>
                <a:ext uri="{FF2B5EF4-FFF2-40B4-BE49-F238E27FC236}">
                  <a16:creationId xmlns:a16="http://schemas.microsoft.com/office/drawing/2014/main" id="{DE9464A3-227B-4910-8A44-90EDBDD2C03E}"/>
                </a:ext>
              </a:extLst>
            </p:cNvPr>
            <p:cNvSpPr/>
            <p:nvPr/>
          </p:nvSpPr>
          <p:spPr>
            <a:xfrm>
              <a:off x="8094588" y="1647193"/>
              <a:ext cx="373405" cy="213431"/>
            </a:xfrm>
            <a:prstGeom prst="rect">
              <a:avLst/>
            </a:prstGeom>
            <a:solidFill>
              <a:srgbClr val="3366FF"/>
            </a:solidFill>
            <a:ln w="12700" cap="flat" cmpd="sng" algn="ctr">
              <a:solidFill>
                <a:srgbClr val="2F2B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A8A056EB-0F7A-4245-A17E-84C86CA1550C}"/>
                </a:ext>
              </a:extLst>
            </p:cNvPr>
            <p:cNvSpPr txBox="1"/>
            <p:nvPr/>
          </p:nvSpPr>
          <p:spPr>
            <a:xfrm>
              <a:off x="8065321" y="1601439"/>
              <a:ext cx="431528" cy="307777"/>
            </a:xfrm>
            <a:prstGeom prst="rect">
              <a:avLst/>
            </a:prstGeom>
            <a:noFill/>
          </p:spPr>
          <p:txBody>
            <a:bodyPr wrap="none" rtlCol="0">
              <a:spAutoFit/>
            </a:bodyPr>
            <a:lstStyle/>
            <a:p>
              <a:pPr algn="ctr" defTabSz="914400"/>
              <a:r>
                <a:rPr lang="en-US" sz="700" dirty="0">
                  <a:solidFill>
                    <a:srgbClr val="FFFFFF"/>
                  </a:solidFill>
                  <a:latin typeface="Calibri"/>
                </a:rPr>
                <a:t>PDGFR</a:t>
              </a:r>
            </a:p>
            <a:p>
              <a:pPr algn="ctr" defTabSz="914400"/>
              <a:r>
                <a:rPr lang="en-US" sz="700" dirty="0">
                  <a:solidFill>
                    <a:srgbClr val="FFFFFF"/>
                  </a:solidFill>
                  <a:latin typeface="Calibri"/>
                </a:rPr>
                <a:t>TM</a:t>
              </a:r>
            </a:p>
          </p:txBody>
        </p:sp>
        <p:cxnSp>
          <p:nvCxnSpPr>
            <p:cNvPr id="44" name="Straight Connector 43">
              <a:extLst>
                <a:ext uri="{FF2B5EF4-FFF2-40B4-BE49-F238E27FC236}">
                  <a16:creationId xmlns:a16="http://schemas.microsoft.com/office/drawing/2014/main" id="{3EFA1B30-1E3A-4DC2-B347-44BA35BBEE2B}"/>
                </a:ext>
              </a:extLst>
            </p:cNvPr>
            <p:cNvCxnSpPr>
              <a:cxnSpLocks/>
            </p:cNvCxnSpPr>
            <p:nvPr/>
          </p:nvCxnSpPr>
          <p:spPr>
            <a:xfrm flipV="1">
              <a:off x="6137609" y="1462138"/>
              <a:ext cx="0" cy="135468"/>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E1BB669F-A4CA-41E2-97ED-47E489932C2F}"/>
                </a:ext>
              </a:extLst>
            </p:cNvPr>
            <p:cNvCxnSpPr/>
            <p:nvPr/>
          </p:nvCxnSpPr>
          <p:spPr>
            <a:xfrm>
              <a:off x="6128428" y="1462138"/>
              <a:ext cx="20671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ight Brace 45">
              <a:extLst>
                <a:ext uri="{FF2B5EF4-FFF2-40B4-BE49-F238E27FC236}">
                  <a16:creationId xmlns:a16="http://schemas.microsoft.com/office/drawing/2014/main" id="{EA2BE102-4DA8-441D-9EC0-1820F05E0F70}"/>
                </a:ext>
              </a:extLst>
            </p:cNvPr>
            <p:cNvSpPr/>
            <p:nvPr/>
          </p:nvSpPr>
          <p:spPr>
            <a:xfrm rot="16200000">
              <a:off x="7161855" y="761789"/>
              <a:ext cx="91833" cy="154789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TextBox 46">
              <a:extLst>
                <a:ext uri="{FF2B5EF4-FFF2-40B4-BE49-F238E27FC236}">
                  <a16:creationId xmlns:a16="http://schemas.microsoft.com/office/drawing/2014/main" id="{27C68CC8-BD46-42FE-8489-76C75A3B8809}"/>
                </a:ext>
              </a:extLst>
            </p:cNvPr>
            <p:cNvSpPr txBox="1"/>
            <p:nvPr/>
          </p:nvSpPr>
          <p:spPr>
            <a:xfrm>
              <a:off x="6729915" y="1252873"/>
              <a:ext cx="822661" cy="276999"/>
            </a:xfrm>
            <a:prstGeom prst="rect">
              <a:avLst/>
            </a:prstGeom>
            <a:noFill/>
          </p:spPr>
          <p:txBody>
            <a:bodyPr wrap="none" rtlCol="0">
              <a:spAutoFit/>
            </a:bodyPr>
            <a:lstStyle/>
            <a:p>
              <a:r>
                <a:rPr lang="en-US" sz="1200" dirty="0">
                  <a:cs typeface="Arial" panose="020B0604020202020204" pitchFamily="34" charset="0"/>
                </a:rPr>
                <a:t>OKT3 </a:t>
              </a:r>
              <a:r>
                <a:rPr lang="en-US" sz="1200" dirty="0" err="1">
                  <a:cs typeface="Arial" panose="020B0604020202020204" pitchFamily="34" charset="0"/>
                </a:rPr>
                <a:t>scFv</a:t>
              </a:r>
              <a:endParaRPr lang="en-US" sz="1200" dirty="0">
                <a:cs typeface="Arial" panose="020B0604020202020204" pitchFamily="34" charset="0"/>
              </a:endParaRPr>
            </a:p>
          </p:txBody>
        </p:sp>
        <p:pic>
          <p:nvPicPr>
            <p:cNvPr id="48" name="Picture 47">
              <a:extLst>
                <a:ext uri="{FF2B5EF4-FFF2-40B4-BE49-F238E27FC236}">
                  <a16:creationId xmlns:a16="http://schemas.microsoft.com/office/drawing/2014/main" id="{EDBF7B32-6CB0-431C-B621-D6F3D332D9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7907" y="2498168"/>
              <a:ext cx="3581345" cy="3456776"/>
            </a:xfrm>
            <a:prstGeom prst="rect">
              <a:avLst/>
            </a:prstGeom>
          </p:spPr>
        </p:pic>
      </p:grpSp>
      <p:sp>
        <p:nvSpPr>
          <p:cNvPr id="3" name="TextBox 2">
            <a:extLst>
              <a:ext uri="{FF2B5EF4-FFF2-40B4-BE49-F238E27FC236}">
                <a16:creationId xmlns:a16="http://schemas.microsoft.com/office/drawing/2014/main" id="{8F610589-9E99-4694-91B3-3BF8AD537E4F}"/>
              </a:ext>
            </a:extLst>
          </p:cNvPr>
          <p:cNvSpPr txBox="1"/>
          <p:nvPr/>
        </p:nvSpPr>
        <p:spPr>
          <a:xfrm>
            <a:off x="373728" y="1399069"/>
            <a:ext cx="1280094" cy="400110"/>
          </a:xfrm>
          <a:prstGeom prst="rect">
            <a:avLst/>
          </a:prstGeom>
          <a:noFill/>
        </p:spPr>
        <p:txBody>
          <a:bodyPr wrap="none" lIns="0" rIns="0" rtlCol="0">
            <a:spAutoFit/>
          </a:bodyPr>
          <a:lstStyle/>
          <a:p>
            <a:r>
              <a:rPr lang="en-US" sz="2000" dirty="0">
                <a:solidFill>
                  <a:srgbClr val="0F416A"/>
                </a:solidFill>
                <a:latin typeface="Avenir Next" panose="020B0503020202020204"/>
                <a:cs typeface="Calibri Light"/>
              </a:rPr>
              <a:t>pIL12-CXCL9</a:t>
            </a:r>
          </a:p>
        </p:txBody>
      </p:sp>
      <p:sp>
        <p:nvSpPr>
          <p:cNvPr id="51" name="TextBox 50">
            <a:extLst>
              <a:ext uri="{FF2B5EF4-FFF2-40B4-BE49-F238E27FC236}">
                <a16:creationId xmlns:a16="http://schemas.microsoft.com/office/drawing/2014/main" id="{8A6004CF-7C3E-4F66-B842-0A12C19565CB}"/>
              </a:ext>
            </a:extLst>
          </p:cNvPr>
          <p:cNvSpPr txBox="1"/>
          <p:nvPr/>
        </p:nvSpPr>
        <p:spPr>
          <a:xfrm>
            <a:off x="6116309" y="1405074"/>
            <a:ext cx="1229504" cy="400110"/>
          </a:xfrm>
          <a:prstGeom prst="rect">
            <a:avLst/>
          </a:prstGeom>
          <a:noFill/>
        </p:spPr>
        <p:txBody>
          <a:bodyPr wrap="none" lIns="0" rIns="0" rtlCol="0">
            <a:spAutoFit/>
          </a:bodyPr>
          <a:lstStyle/>
          <a:p>
            <a:r>
              <a:rPr lang="en-US" sz="2000" dirty="0">
                <a:solidFill>
                  <a:srgbClr val="0F416A"/>
                </a:solidFill>
                <a:latin typeface="Avenir Next" panose="020B0503020202020204"/>
                <a:cs typeface="Calibri Light"/>
              </a:rPr>
              <a:t>pIL12-</a:t>
            </a:r>
            <a:r>
              <a:rPr lang="en-US" sz="2000" dirty="0">
                <a:solidFill>
                  <a:srgbClr val="0F416A"/>
                </a:solidFill>
                <a:latin typeface="Symbol" panose="05050102010706020507" pitchFamily="18" charset="2"/>
                <a:cs typeface="Calibri Light"/>
              </a:rPr>
              <a:t>a</a:t>
            </a:r>
            <a:r>
              <a:rPr lang="en-US" sz="2000" dirty="0">
                <a:solidFill>
                  <a:srgbClr val="0F416A"/>
                </a:solidFill>
                <a:latin typeface="Avenir Next" panose="020B0503020202020204"/>
                <a:cs typeface="Calibri Light"/>
              </a:rPr>
              <a:t>CD3</a:t>
            </a:r>
          </a:p>
        </p:txBody>
      </p:sp>
      <p:sp>
        <p:nvSpPr>
          <p:cNvPr id="7" name="TextBox 6">
            <a:extLst>
              <a:ext uri="{FF2B5EF4-FFF2-40B4-BE49-F238E27FC236}">
                <a16:creationId xmlns:a16="http://schemas.microsoft.com/office/drawing/2014/main" id="{47DFAD88-DF75-4EE5-A4F7-C0A252DC56D5}"/>
              </a:ext>
            </a:extLst>
          </p:cNvPr>
          <p:cNvSpPr txBox="1"/>
          <p:nvPr/>
        </p:nvSpPr>
        <p:spPr>
          <a:xfrm>
            <a:off x="2446668" y="4853555"/>
            <a:ext cx="209994" cy="215444"/>
          </a:xfrm>
          <a:prstGeom prst="rect">
            <a:avLst/>
          </a:prstGeom>
          <a:noFill/>
        </p:spPr>
        <p:txBody>
          <a:bodyPr wrap="none" lIns="0" rIns="0" rtlCol="0">
            <a:spAutoFit/>
          </a:bodyPr>
          <a:lstStyle/>
          <a:p>
            <a:r>
              <a:rPr lang="en-US" sz="800" b="1" dirty="0">
                <a:solidFill>
                  <a:schemeClr val="tx1">
                    <a:lumMod val="65000"/>
                    <a:lumOff val="35000"/>
                  </a:schemeClr>
                </a:solidFill>
                <a:latin typeface="Arial" panose="020B0604020202020204" pitchFamily="34" charset="0"/>
                <a:cs typeface="Arial" panose="020B0604020202020204" pitchFamily="34" charset="0"/>
              </a:rPr>
              <a:t>DLN</a:t>
            </a:r>
          </a:p>
        </p:txBody>
      </p:sp>
      <p:sp>
        <p:nvSpPr>
          <p:cNvPr id="52" name="TextBox 51">
            <a:extLst>
              <a:ext uri="{FF2B5EF4-FFF2-40B4-BE49-F238E27FC236}">
                <a16:creationId xmlns:a16="http://schemas.microsoft.com/office/drawing/2014/main" id="{A4B0217C-33CD-451C-AB9C-2379AEC70BAC}"/>
              </a:ext>
            </a:extLst>
          </p:cNvPr>
          <p:cNvSpPr txBox="1"/>
          <p:nvPr/>
        </p:nvSpPr>
        <p:spPr>
          <a:xfrm>
            <a:off x="4356293" y="6436915"/>
            <a:ext cx="2315121" cy="461665"/>
          </a:xfrm>
          <a:prstGeom prst="rect">
            <a:avLst/>
          </a:prstGeom>
          <a:noFill/>
        </p:spPr>
        <p:txBody>
          <a:bodyPr wrap="none" lIns="0" rIns="0" rtlCol="0">
            <a:spAutoFit/>
          </a:bodyPr>
          <a:lstStyle/>
          <a:p>
            <a:pPr>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MUKHOPADHYAY A, et al, AACR 2020</a:t>
            </a:r>
          </a:p>
          <a:p>
            <a:pPr>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MUKHOPADHYAY A, et al, AACR 2019</a:t>
            </a:r>
          </a:p>
        </p:txBody>
      </p:sp>
    </p:spTree>
    <p:extLst>
      <p:ext uri="{BB962C8B-B14F-4D97-AF65-F5344CB8AC3E}">
        <p14:creationId xmlns:p14="http://schemas.microsoft.com/office/powerpoint/2010/main" val="18839787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4609D7-FB62-424A-A785-F376DC7BA805}"/>
              </a:ext>
            </a:extLst>
          </p:cNvPr>
          <p:cNvSpPr/>
          <p:nvPr/>
        </p:nvSpPr>
        <p:spPr>
          <a:xfrm>
            <a:off x="163485" y="340341"/>
            <a:ext cx="12192000" cy="630942"/>
          </a:xfrm>
          <a:prstGeom prst="rect">
            <a:avLst/>
          </a:prstGeom>
        </p:spPr>
        <p:txBody>
          <a:bodyPr wrap="square">
            <a:spAutoFit/>
          </a:bodyPr>
          <a:lstStyle/>
          <a:p>
            <a:pPr defTabSz="457200">
              <a:spcBef>
                <a:spcPct val="0"/>
              </a:spcBef>
              <a:defRPr/>
            </a:pPr>
            <a:r>
              <a:rPr lang="en-US" sz="3500" b="1" dirty="0">
                <a:solidFill>
                  <a:srgbClr val="0F416A"/>
                </a:solidFill>
                <a:latin typeface="Avenir Next" charset="0"/>
              </a:rPr>
              <a:t>CONCLUSIONS</a:t>
            </a:r>
          </a:p>
        </p:txBody>
      </p:sp>
      <p:sp>
        <p:nvSpPr>
          <p:cNvPr id="3" name="Content Placeholder 2">
            <a:extLst>
              <a:ext uri="{FF2B5EF4-FFF2-40B4-BE49-F238E27FC236}">
                <a16:creationId xmlns:a16="http://schemas.microsoft.com/office/drawing/2014/main" id="{239041F5-637B-0448-A7CB-039994B3C6EB}"/>
              </a:ext>
            </a:extLst>
          </p:cNvPr>
          <p:cNvSpPr>
            <a:spLocks noGrp="1"/>
          </p:cNvSpPr>
          <p:nvPr>
            <p:ph idx="1"/>
          </p:nvPr>
        </p:nvSpPr>
        <p:spPr>
          <a:xfrm>
            <a:off x="0" y="1457702"/>
            <a:ext cx="12079704" cy="4917457"/>
          </a:xfrm>
        </p:spPr>
        <p:txBody>
          <a:bodyPr>
            <a:normAutofit/>
          </a:bodyPr>
          <a:lstStyle/>
          <a:p>
            <a:pPr>
              <a:spcBef>
                <a:spcPts val="800"/>
              </a:spcBef>
            </a:pPr>
            <a:r>
              <a:rPr lang="en-US" sz="2600" dirty="0">
                <a:solidFill>
                  <a:schemeClr val="tx2"/>
                </a:solidFill>
                <a:latin typeface="Avenir Next" panose="020B0503020202020204"/>
              </a:rPr>
              <a:t>Intratumoral therapeutics can be efficiently delivered with non-viral gene therapy</a:t>
            </a:r>
          </a:p>
          <a:p>
            <a:pPr>
              <a:spcBef>
                <a:spcPts val="800"/>
              </a:spcBef>
            </a:pPr>
            <a:r>
              <a:rPr lang="en-US" sz="2600" dirty="0">
                <a:solidFill>
                  <a:schemeClr val="tx2"/>
                </a:solidFill>
                <a:latin typeface="Avenir Next" panose="020B0503020202020204"/>
              </a:rPr>
              <a:t>Intratumoral pIL-12 (TAVO-EP) combined with pembrolizumab drives anti-tumor immune responses in patients who definitively progressed on prior anti-PD-1 therapy</a:t>
            </a:r>
          </a:p>
          <a:p>
            <a:pPr>
              <a:spcBef>
                <a:spcPts val="800"/>
              </a:spcBef>
            </a:pPr>
            <a:r>
              <a:rPr lang="en-US" sz="2600" dirty="0">
                <a:solidFill>
                  <a:schemeClr val="tx2"/>
                </a:solidFill>
                <a:latin typeface="Avenir Next" panose="020B0503020202020204"/>
              </a:rPr>
              <a:t>This combination therapy shows minimal treatment-related toxicities</a:t>
            </a:r>
          </a:p>
          <a:p>
            <a:pPr>
              <a:spcBef>
                <a:spcPts val="800"/>
              </a:spcBef>
            </a:pPr>
            <a:r>
              <a:rPr lang="en-US" sz="2600" dirty="0">
                <a:solidFill>
                  <a:schemeClr val="tx2"/>
                </a:solidFill>
                <a:latin typeface="Avenir Next" panose="020B0503020202020204"/>
              </a:rPr>
              <a:t>On-treatment biomarker data demonstrates that this therapy licenses immunologically quiescent tumors to yield productive local and systemic immune responses</a:t>
            </a:r>
          </a:p>
          <a:p>
            <a:pPr>
              <a:spcBef>
                <a:spcPts val="800"/>
              </a:spcBef>
            </a:pPr>
            <a:r>
              <a:rPr lang="en-US" sz="2600" dirty="0">
                <a:solidFill>
                  <a:schemeClr val="tx2"/>
                </a:solidFill>
                <a:latin typeface="Avenir Next" panose="020B0503020202020204"/>
              </a:rPr>
              <a:t>Oncosec is working on new devices that can reach visceral lesions and second-generation nucleic acid therapeutics</a:t>
            </a:r>
          </a:p>
        </p:txBody>
      </p:sp>
    </p:spTree>
    <p:extLst>
      <p:ext uri="{BB962C8B-B14F-4D97-AF65-F5344CB8AC3E}">
        <p14:creationId xmlns:p14="http://schemas.microsoft.com/office/powerpoint/2010/main" val="15386790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9086" y="1499871"/>
            <a:ext cx="1845758" cy="461665"/>
          </a:xfrm>
          <a:prstGeom prst="rect">
            <a:avLst/>
          </a:prstGeom>
        </p:spPr>
        <p:txBody>
          <a:bodyPr wrap="square">
            <a:spAutoFit/>
          </a:bodyPr>
          <a:lstStyle/>
          <a:p>
            <a:pPr defTabSz="457189">
              <a:defRPr/>
            </a:pPr>
            <a:r>
              <a:rPr lang="en-US" sz="2400" b="1" dirty="0">
                <a:solidFill>
                  <a:srgbClr val="0F416A"/>
                </a:solidFill>
                <a:latin typeface="Calibri"/>
                <a:ea typeface="ADAM.CG PRO" charset="0"/>
                <a:cs typeface="ADAM.CG PRO" charset="0"/>
              </a:rPr>
              <a:t>PROCEDURE</a:t>
            </a:r>
            <a:endParaRPr lang="en-US" sz="2000" b="1" dirty="0">
              <a:solidFill>
                <a:prstClr val="black"/>
              </a:solidFill>
              <a:latin typeface="Calibri"/>
              <a:ea typeface="ADAM.CG PRO" charset="0"/>
              <a:cs typeface="ADAM.CG PRO" charset="0"/>
            </a:endParaRPr>
          </a:p>
        </p:txBody>
      </p:sp>
      <p:sp>
        <p:nvSpPr>
          <p:cNvPr id="3" name="Title 2">
            <a:extLst>
              <a:ext uri="{FF2B5EF4-FFF2-40B4-BE49-F238E27FC236}">
                <a16:creationId xmlns:a16="http://schemas.microsoft.com/office/drawing/2014/main" id="{29D14D90-1436-B04D-A172-546201AA585B}"/>
              </a:ext>
            </a:extLst>
          </p:cNvPr>
          <p:cNvSpPr>
            <a:spLocks noGrp="1"/>
          </p:cNvSpPr>
          <p:nvPr>
            <p:ph type="title"/>
          </p:nvPr>
        </p:nvSpPr>
        <p:spPr>
          <a:xfrm>
            <a:off x="205408" y="737398"/>
            <a:ext cx="11781183" cy="759182"/>
          </a:xfrm>
        </p:spPr>
        <p:txBody>
          <a:bodyPr>
            <a:noAutofit/>
          </a:bodyPr>
          <a:lstStyle/>
          <a:p>
            <a:pPr algn="l" defTabSz="457189">
              <a:defRPr/>
            </a:pPr>
            <a:r>
              <a:rPr lang="en-US" sz="3200" b="1" dirty="0">
                <a:latin typeface="Avenir Next" charset="0"/>
                <a:ea typeface="Avenir Next" charset="0"/>
                <a:cs typeface="Avenir Next" charset="0"/>
              </a:rPr>
              <a:t>Non-Viral Gene Therapy Delivery System</a:t>
            </a:r>
            <a:br>
              <a:rPr lang="en-US" sz="3200" b="1" dirty="0">
                <a:latin typeface="Avenir Next" charset="0"/>
                <a:ea typeface="Avenir Next" charset="0"/>
                <a:cs typeface="Avenir Next" charset="0"/>
              </a:rPr>
            </a:br>
            <a:endParaRPr lang="en-US" sz="2000" dirty="0"/>
          </a:p>
        </p:txBody>
      </p:sp>
      <p:sp>
        <p:nvSpPr>
          <p:cNvPr id="23" name="Content Placeholder 6">
            <a:extLst>
              <a:ext uri="{FF2B5EF4-FFF2-40B4-BE49-F238E27FC236}">
                <a16:creationId xmlns:a16="http://schemas.microsoft.com/office/drawing/2014/main" id="{E5A8CC66-C592-45D3-8EB8-4DD209F52602}"/>
              </a:ext>
            </a:extLst>
          </p:cNvPr>
          <p:cNvSpPr>
            <a:spLocks noGrp="1"/>
          </p:cNvSpPr>
          <p:nvPr>
            <p:ph idx="4294967295"/>
          </p:nvPr>
        </p:nvSpPr>
        <p:spPr>
          <a:xfrm>
            <a:off x="159086" y="1931023"/>
            <a:ext cx="3835923" cy="3598920"/>
          </a:xfrm>
          <a:prstGeom prst="rect">
            <a:avLst/>
          </a:prstGeom>
        </p:spPr>
        <p:txBody>
          <a:bodyPr anchor="t">
            <a:noAutofit/>
          </a:bodyPr>
          <a:lstStyle/>
          <a:p>
            <a:pPr marL="0" indent="0">
              <a:buNone/>
            </a:pPr>
            <a:r>
              <a:rPr lang="en-US" sz="1800" b="1" dirty="0">
                <a:solidFill>
                  <a:srgbClr val="0F416A"/>
                </a:solidFill>
                <a:latin typeface="+mn-lt"/>
                <a:ea typeface="ADAM.CG PRO" charset="0"/>
                <a:cs typeface="ADAM.CG PRO" charset="0"/>
              </a:rPr>
              <a:t>Step 1: </a:t>
            </a:r>
            <a:r>
              <a:rPr lang="en-US" sz="1800" b="1" dirty="0">
                <a:solidFill>
                  <a:srgbClr val="F2731C"/>
                </a:solidFill>
                <a:latin typeface="+mn-lt"/>
                <a:ea typeface="ADAM.CG PRO" charset="0"/>
                <a:cs typeface="ADAM.CG PRO" charset="0"/>
              </a:rPr>
              <a:t>Injection</a:t>
            </a:r>
          </a:p>
          <a:p>
            <a:pPr marL="0" indent="0">
              <a:buClr>
                <a:srgbClr val="F8993D"/>
              </a:buClr>
              <a:buSzPct val="110000"/>
              <a:buNone/>
            </a:pPr>
            <a:r>
              <a:rPr lang="en-US" sz="1800" dirty="0">
                <a:solidFill>
                  <a:srgbClr val="0F416A"/>
                </a:solidFill>
                <a:latin typeface="+mn-lt"/>
              </a:rPr>
              <a:t>Nucleic acid is injected into the tumor</a:t>
            </a:r>
          </a:p>
          <a:p>
            <a:pPr marL="0" indent="0">
              <a:buClr>
                <a:srgbClr val="F8993D"/>
              </a:buClr>
              <a:buSzPct val="110000"/>
              <a:buNone/>
            </a:pPr>
            <a:endParaRPr lang="en-US" sz="900" b="1" dirty="0">
              <a:solidFill>
                <a:srgbClr val="0F416A"/>
              </a:solidFill>
              <a:latin typeface="+mn-lt"/>
              <a:ea typeface="ADAM.CG PRO" charset="0"/>
              <a:cs typeface="ADAM.CG PRO" charset="0"/>
            </a:endParaRPr>
          </a:p>
          <a:p>
            <a:pPr marL="0" indent="0">
              <a:buClr>
                <a:srgbClr val="F8993D"/>
              </a:buClr>
              <a:buSzPct val="110000"/>
              <a:buNone/>
            </a:pPr>
            <a:endParaRPr lang="en-US" sz="900" b="1" dirty="0">
              <a:solidFill>
                <a:srgbClr val="0F416A"/>
              </a:solidFill>
              <a:latin typeface="+mn-lt"/>
              <a:ea typeface="ADAM.CG PRO" charset="0"/>
              <a:cs typeface="ADAM.CG PRO" charset="0"/>
            </a:endParaRPr>
          </a:p>
          <a:p>
            <a:pPr marL="0" indent="0">
              <a:buSzPct val="110000"/>
              <a:buNone/>
            </a:pPr>
            <a:r>
              <a:rPr lang="en-US" sz="1800" b="1" dirty="0">
                <a:solidFill>
                  <a:srgbClr val="0F416A"/>
                </a:solidFill>
                <a:latin typeface="+mn-lt"/>
                <a:ea typeface="ADAM.CG PRO" charset="0"/>
                <a:cs typeface="ADAM.CG PRO" charset="0"/>
              </a:rPr>
              <a:t>Step 2: </a:t>
            </a:r>
            <a:r>
              <a:rPr lang="en-US" sz="1800" b="1" dirty="0">
                <a:solidFill>
                  <a:srgbClr val="F2731C"/>
                </a:solidFill>
                <a:latin typeface="+mn-lt"/>
                <a:ea typeface="ADAM.CG PRO" charset="0"/>
                <a:cs typeface="ADAM.CG PRO" charset="0"/>
              </a:rPr>
              <a:t>Applicator Insertion</a:t>
            </a:r>
          </a:p>
          <a:p>
            <a:pPr marL="0" indent="0">
              <a:spcBef>
                <a:spcPts val="23"/>
              </a:spcBef>
              <a:buNone/>
            </a:pPr>
            <a:r>
              <a:rPr lang="en-US" sz="1800" dirty="0">
                <a:solidFill>
                  <a:srgbClr val="0F416A"/>
                </a:solidFill>
                <a:latin typeface="+mn-lt"/>
              </a:rPr>
              <a:t>Co-localized with the nucleic acid injection </a:t>
            </a:r>
            <a:br>
              <a:rPr lang="en-US" sz="1800" dirty="0">
                <a:solidFill>
                  <a:srgbClr val="0F416A"/>
                </a:solidFill>
                <a:latin typeface="+mn-lt"/>
              </a:rPr>
            </a:br>
            <a:endParaRPr lang="en-US" sz="800" dirty="0">
              <a:solidFill>
                <a:srgbClr val="0F416A"/>
              </a:solidFill>
              <a:latin typeface="+mn-lt"/>
            </a:endParaRPr>
          </a:p>
          <a:p>
            <a:pPr marL="0" indent="0">
              <a:spcBef>
                <a:spcPts val="23"/>
              </a:spcBef>
              <a:buNone/>
            </a:pPr>
            <a:endParaRPr lang="en-US" sz="900" dirty="0">
              <a:solidFill>
                <a:srgbClr val="0F416A"/>
              </a:solidFill>
              <a:latin typeface="+mn-lt"/>
            </a:endParaRPr>
          </a:p>
          <a:p>
            <a:pPr marL="0" indent="0">
              <a:spcBef>
                <a:spcPts val="23"/>
              </a:spcBef>
              <a:buNone/>
            </a:pPr>
            <a:endParaRPr lang="en-US" sz="900" dirty="0">
              <a:solidFill>
                <a:srgbClr val="0F416A"/>
              </a:solidFill>
              <a:latin typeface="+mn-lt"/>
            </a:endParaRPr>
          </a:p>
          <a:p>
            <a:pPr marL="0" indent="0">
              <a:buSzPct val="110000"/>
              <a:buNone/>
            </a:pPr>
            <a:r>
              <a:rPr lang="en-US" sz="1800" b="1" dirty="0">
                <a:solidFill>
                  <a:srgbClr val="0F416A"/>
                </a:solidFill>
                <a:latin typeface="+mn-lt"/>
                <a:ea typeface="ADAM.CG PRO" charset="0"/>
                <a:cs typeface="ADAM.CG PRO" charset="0"/>
              </a:rPr>
              <a:t>Step 3: </a:t>
            </a:r>
            <a:r>
              <a:rPr lang="en-US" sz="1800" b="1" dirty="0">
                <a:solidFill>
                  <a:srgbClr val="F2731C"/>
                </a:solidFill>
                <a:latin typeface="+mn-lt"/>
                <a:ea typeface="ADAM.CG PRO" charset="0"/>
                <a:cs typeface="ADAM.CG PRO" charset="0"/>
              </a:rPr>
              <a:t>Electroporation</a:t>
            </a:r>
          </a:p>
          <a:p>
            <a:pPr marL="0" indent="0">
              <a:buNone/>
            </a:pPr>
            <a:r>
              <a:rPr lang="en-US" sz="1800" dirty="0">
                <a:solidFill>
                  <a:srgbClr val="0F416A"/>
                </a:solidFill>
                <a:latin typeface="+mn-lt"/>
              </a:rPr>
              <a:t>Electrical pulses, activated by a foot switch, triggers</a:t>
            </a:r>
            <a:r>
              <a:rPr lang="en-US" sz="1800" dirty="0">
                <a:solidFill>
                  <a:srgbClr val="0F416A"/>
                </a:solidFill>
              </a:rPr>
              <a:t> </a:t>
            </a:r>
            <a:r>
              <a:rPr lang="en-US" sz="1800" dirty="0">
                <a:solidFill>
                  <a:srgbClr val="0F416A"/>
                </a:solidFill>
                <a:latin typeface="+mn-lt"/>
              </a:rPr>
              <a:t>transfection of cells </a:t>
            </a:r>
          </a:p>
          <a:p>
            <a:pPr marL="0" indent="0">
              <a:buNone/>
            </a:pPr>
            <a:endParaRPr lang="en-US" sz="1400" dirty="0">
              <a:solidFill>
                <a:srgbClr val="0F416A"/>
              </a:solidFill>
              <a:latin typeface="+mn-lt"/>
            </a:endParaRPr>
          </a:p>
        </p:txBody>
      </p:sp>
      <p:pic>
        <p:nvPicPr>
          <p:cNvPr id="27" name="Picture 5" descr="02 copy">
            <a:extLst>
              <a:ext uri="{FF2B5EF4-FFF2-40B4-BE49-F238E27FC236}">
                <a16:creationId xmlns:a16="http://schemas.microsoft.com/office/drawing/2014/main" id="{5AB1909E-26B4-4178-91E8-41CCB66CB24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57300" y="1458143"/>
            <a:ext cx="1436790" cy="1350195"/>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9">
            <a:extLst>
              <a:ext uri="{FF2B5EF4-FFF2-40B4-BE49-F238E27FC236}">
                <a16:creationId xmlns:a16="http://schemas.microsoft.com/office/drawing/2014/main" id="{50D11D11-D2FA-4B38-B1AB-36EA28E4981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67636" y="4474988"/>
            <a:ext cx="1420956" cy="1323601"/>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10">
            <a:extLst>
              <a:ext uri="{FF2B5EF4-FFF2-40B4-BE49-F238E27FC236}">
                <a16:creationId xmlns:a16="http://schemas.microsoft.com/office/drawing/2014/main" id="{47797BAE-B5BA-4C4B-956E-4597B0EDE84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56894" y="2952992"/>
            <a:ext cx="1442154" cy="1364579"/>
          </a:xfrm>
          <a:prstGeom prst="rect">
            <a:avLst/>
          </a:prstGeom>
          <a:noFill/>
          <a:extLst>
            <a:ext uri="{909E8E84-426E-40dd-AFC4-6F175D3DCCD1}">
              <a14:hiddenFill xmlns="" xmlns:a14="http://schemas.microsoft.com/office/drawing/2010/main">
                <a:solidFill>
                  <a:srgbClr val="FFFFFF"/>
                </a:solidFill>
              </a14:hiddenFill>
            </a:ext>
          </a:extLst>
        </p:spPr>
      </p:pic>
      <p:sp>
        <p:nvSpPr>
          <p:cNvPr id="53" name="TextBox 52"/>
          <p:cNvSpPr txBox="1"/>
          <p:nvPr/>
        </p:nvSpPr>
        <p:spPr>
          <a:xfrm>
            <a:off x="2559512" y="5869008"/>
            <a:ext cx="4232365" cy="646331"/>
          </a:xfrm>
          <a:prstGeom prst="rect">
            <a:avLst/>
          </a:prstGeom>
          <a:solidFill>
            <a:srgbClr val="FFC000"/>
          </a:solidFill>
          <a:ln/>
        </p:spPr>
        <p:style>
          <a:lnRef idx="2">
            <a:schemeClr val="accent1"/>
          </a:lnRef>
          <a:fillRef idx="1">
            <a:schemeClr val="lt1"/>
          </a:fillRef>
          <a:effectRef idx="0">
            <a:schemeClr val="accent1"/>
          </a:effectRef>
          <a:fontRef idx="minor">
            <a:schemeClr val="dk1"/>
          </a:fontRef>
        </p:style>
        <p:txBody>
          <a:bodyPr wrap="square" lIns="0" rIns="0" rtlCol="0">
            <a:spAutoFit/>
          </a:bodyPr>
          <a:lstStyle/>
          <a:p>
            <a:pPr algn="ctr"/>
            <a:r>
              <a:rPr lang="en-US" b="1" dirty="0">
                <a:solidFill>
                  <a:srgbClr val="0F416A"/>
                </a:solidFill>
              </a:rPr>
              <a:t>Transfected cells express nucleic acid targets  into the tumor microenvironment </a:t>
            </a:r>
          </a:p>
        </p:txBody>
      </p:sp>
      <p:pic>
        <p:nvPicPr>
          <p:cNvPr id="18" name="Picture 3" descr="image004">
            <a:extLst>
              <a:ext uri="{FF2B5EF4-FFF2-40B4-BE49-F238E27FC236}">
                <a16:creationId xmlns:a16="http://schemas.microsoft.com/office/drawing/2014/main" id="{4905789A-7F6D-3A4E-B49E-964A871F5C1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27940" y="3740939"/>
            <a:ext cx="4139516" cy="243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59B544A2-4973-1045-85FA-50E8E2679655}"/>
              </a:ext>
            </a:extLst>
          </p:cNvPr>
          <p:cNvSpPr/>
          <p:nvPr/>
        </p:nvSpPr>
        <p:spPr>
          <a:xfrm>
            <a:off x="6253655" y="3414642"/>
            <a:ext cx="3655929" cy="461665"/>
          </a:xfrm>
          <a:prstGeom prst="rect">
            <a:avLst/>
          </a:prstGeom>
        </p:spPr>
        <p:txBody>
          <a:bodyPr wrap="square">
            <a:spAutoFit/>
          </a:bodyPr>
          <a:lstStyle/>
          <a:p>
            <a:pPr algn="ctr" defTabSz="457189">
              <a:defRPr/>
            </a:pPr>
            <a:r>
              <a:rPr lang="en-US" sz="2400" b="1" cap="all" dirty="0" err="1">
                <a:solidFill>
                  <a:srgbClr val="0F416A"/>
                </a:solidFill>
                <a:latin typeface="Calibri"/>
                <a:ea typeface="ADAM.CG PRO" charset="0"/>
                <a:cs typeface="ADAM.CG PRO" charset="0"/>
              </a:rPr>
              <a:t>Genpulse</a:t>
            </a:r>
            <a:r>
              <a:rPr lang="en-US" sz="2400" b="1" cap="all" dirty="0">
                <a:solidFill>
                  <a:srgbClr val="0F416A"/>
                </a:solidFill>
                <a:latin typeface="Calibri"/>
                <a:ea typeface="ADAM.CG PRO" charset="0"/>
                <a:cs typeface="ADAM.CG PRO" charset="0"/>
              </a:rPr>
              <a:t> </a:t>
            </a:r>
            <a:r>
              <a:rPr lang="en-US" sz="2400" b="1" cap="all" dirty="0">
                <a:solidFill>
                  <a:srgbClr val="0F416A"/>
                </a:solidFill>
                <a:ea typeface="ADAM.CG PRO" charset="0"/>
                <a:cs typeface="ADAM.CG PRO" charset="0"/>
              </a:rPr>
              <a:t>Generator</a:t>
            </a:r>
            <a:endParaRPr lang="en-US" sz="2400" b="1" cap="all" dirty="0">
              <a:solidFill>
                <a:prstClr val="black"/>
              </a:solidFill>
              <a:latin typeface="Calibri"/>
              <a:ea typeface="ADAM.CG PRO" charset="0"/>
              <a:cs typeface="ADAM.CG PRO" charset="0"/>
            </a:endParaRPr>
          </a:p>
        </p:txBody>
      </p:sp>
      <p:sp>
        <p:nvSpPr>
          <p:cNvPr id="22" name="TextBox 21">
            <a:extLst>
              <a:ext uri="{FF2B5EF4-FFF2-40B4-BE49-F238E27FC236}">
                <a16:creationId xmlns:a16="http://schemas.microsoft.com/office/drawing/2014/main" id="{9D87A3CF-A168-0947-A27F-8D6AF189E61C}"/>
              </a:ext>
            </a:extLst>
          </p:cNvPr>
          <p:cNvSpPr txBox="1"/>
          <p:nvPr/>
        </p:nvSpPr>
        <p:spPr>
          <a:xfrm>
            <a:off x="10347904" y="6611324"/>
            <a:ext cx="65" cy="207749"/>
          </a:xfrm>
          <a:prstGeom prst="rect">
            <a:avLst/>
          </a:prstGeom>
          <a:noFill/>
        </p:spPr>
        <p:txBody>
          <a:bodyPr wrap="none" lIns="0" rIns="0" rtlCol="0">
            <a:spAutoFit/>
          </a:bodyPr>
          <a:lstStyle/>
          <a:p>
            <a:endParaRPr lang="en-US" sz="750" err="1">
              <a:solidFill>
                <a:srgbClr val="003C71"/>
              </a:solidFill>
              <a:latin typeface="Calibri Light"/>
              <a:cs typeface="Calibri Light"/>
            </a:endParaRPr>
          </a:p>
        </p:txBody>
      </p:sp>
      <p:sp>
        <p:nvSpPr>
          <p:cNvPr id="24" name="TextBox 23">
            <a:extLst>
              <a:ext uri="{FF2B5EF4-FFF2-40B4-BE49-F238E27FC236}">
                <a16:creationId xmlns:a16="http://schemas.microsoft.com/office/drawing/2014/main" id="{AA1AB311-0EF6-4743-BF0A-33D0CFE89CC7}"/>
              </a:ext>
            </a:extLst>
          </p:cNvPr>
          <p:cNvSpPr txBox="1"/>
          <p:nvPr/>
        </p:nvSpPr>
        <p:spPr>
          <a:xfrm>
            <a:off x="7488579" y="6015268"/>
            <a:ext cx="4618238" cy="400110"/>
          </a:xfrm>
          <a:prstGeom prst="rect">
            <a:avLst/>
          </a:prstGeom>
          <a:noFill/>
        </p:spPr>
        <p:txBody>
          <a:bodyPr wrap="square" lIns="0" rIns="0" rtlCol="0">
            <a:spAutoFit/>
          </a:bodyPr>
          <a:lstStyle/>
          <a:p>
            <a:pPr>
              <a:spcAft>
                <a:spcPts val="422"/>
              </a:spcAft>
            </a:pPr>
            <a:r>
              <a:rPr lang="en-US" sz="2000" b="1" dirty="0">
                <a:solidFill>
                  <a:srgbClr val="0F416A"/>
                </a:solidFill>
              </a:rPr>
              <a:t>6 x 100 </a:t>
            </a:r>
            <a:r>
              <a:rPr lang="el-GR" sz="2000" b="1" dirty="0">
                <a:solidFill>
                  <a:srgbClr val="0F416A"/>
                </a:solidFill>
              </a:rPr>
              <a:t>μ</a:t>
            </a:r>
            <a:r>
              <a:rPr lang="en-US" sz="2000" b="1" dirty="0">
                <a:solidFill>
                  <a:srgbClr val="0F416A"/>
                </a:solidFill>
              </a:rPr>
              <a:t>sec electrical pulses of 1500 V/cm  </a:t>
            </a:r>
          </a:p>
        </p:txBody>
      </p:sp>
      <p:sp>
        <p:nvSpPr>
          <p:cNvPr id="29" name="Rectangle 28">
            <a:extLst>
              <a:ext uri="{FF2B5EF4-FFF2-40B4-BE49-F238E27FC236}">
                <a16:creationId xmlns:a16="http://schemas.microsoft.com/office/drawing/2014/main" id="{7A2C3ADB-C0DE-C642-B671-67B87655FD9D}"/>
              </a:ext>
            </a:extLst>
          </p:cNvPr>
          <p:cNvSpPr/>
          <p:nvPr/>
        </p:nvSpPr>
        <p:spPr>
          <a:xfrm>
            <a:off x="7870907" y="1873672"/>
            <a:ext cx="1368530" cy="5714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0" name="Picture 4" descr="image001">
            <a:extLst>
              <a:ext uri="{FF2B5EF4-FFF2-40B4-BE49-F238E27FC236}">
                <a16:creationId xmlns:a16="http://schemas.microsoft.com/office/drawing/2014/main" id="{8B4F8C81-6A17-AD4E-A927-DDCFC809B80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19678" y="1512782"/>
            <a:ext cx="2792808" cy="168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17A6C2F0-EE23-AA48-8DDD-50DF0AAEF4C9}"/>
              </a:ext>
            </a:extLst>
          </p:cNvPr>
          <p:cNvSpPr/>
          <p:nvPr/>
        </p:nvSpPr>
        <p:spPr>
          <a:xfrm>
            <a:off x="8081619" y="2483988"/>
            <a:ext cx="4279161" cy="759182"/>
          </a:xfrm>
          <a:prstGeom prst="rect">
            <a:avLst/>
          </a:prstGeom>
        </p:spPr>
        <p:txBody>
          <a:bodyPr wrap="square">
            <a:spAutoFit/>
          </a:bodyPr>
          <a:lstStyle/>
          <a:p>
            <a:pPr>
              <a:spcAft>
                <a:spcPts val="422"/>
              </a:spcAft>
            </a:pPr>
            <a:r>
              <a:rPr lang="en-US" sz="2000" b="1" dirty="0">
                <a:solidFill>
                  <a:srgbClr val="0F416A"/>
                </a:solidFill>
              </a:rPr>
              <a:t>0.5 or 1.0 cm in diameter; </a:t>
            </a:r>
          </a:p>
          <a:p>
            <a:pPr>
              <a:spcAft>
                <a:spcPts val="422"/>
              </a:spcAft>
            </a:pPr>
            <a:r>
              <a:rPr lang="en-US" sz="2000" b="1" dirty="0">
                <a:solidFill>
                  <a:srgbClr val="0F416A"/>
                </a:solidFill>
              </a:rPr>
              <a:t>Adjustable microneedles, 1 to 15 mm</a:t>
            </a:r>
            <a:endParaRPr lang="en-US" sz="1400" b="1" dirty="0">
              <a:solidFill>
                <a:srgbClr val="0F416A"/>
              </a:solidFill>
            </a:endParaRPr>
          </a:p>
        </p:txBody>
      </p:sp>
      <p:sp>
        <p:nvSpPr>
          <p:cNvPr id="34" name="Rectangle 33">
            <a:extLst>
              <a:ext uri="{FF2B5EF4-FFF2-40B4-BE49-F238E27FC236}">
                <a16:creationId xmlns:a16="http://schemas.microsoft.com/office/drawing/2014/main" id="{3A28D014-8FED-2044-A9D9-17FCCA5DD812}"/>
              </a:ext>
            </a:extLst>
          </p:cNvPr>
          <p:cNvSpPr/>
          <p:nvPr/>
        </p:nvSpPr>
        <p:spPr>
          <a:xfrm>
            <a:off x="6433277" y="1499871"/>
            <a:ext cx="1938678" cy="461665"/>
          </a:xfrm>
          <a:prstGeom prst="rect">
            <a:avLst/>
          </a:prstGeom>
        </p:spPr>
        <p:txBody>
          <a:bodyPr wrap="square">
            <a:spAutoFit/>
          </a:bodyPr>
          <a:lstStyle/>
          <a:p>
            <a:pPr algn="ctr" defTabSz="457189">
              <a:defRPr/>
            </a:pPr>
            <a:r>
              <a:rPr lang="en-US" sz="2400" b="1" cap="all" dirty="0">
                <a:solidFill>
                  <a:srgbClr val="0F416A"/>
                </a:solidFill>
                <a:latin typeface="Calibri"/>
                <a:ea typeface="ADAM.CG PRO" charset="0"/>
                <a:cs typeface="ADAM.CG PRO" charset="0"/>
              </a:rPr>
              <a:t>Applicator</a:t>
            </a:r>
          </a:p>
        </p:txBody>
      </p:sp>
    </p:spTree>
    <p:extLst>
      <p:ext uri="{BB962C8B-B14F-4D97-AF65-F5344CB8AC3E}">
        <p14:creationId xmlns:p14="http://schemas.microsoft.com/office/powerpoint/2010/main" val="7240764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22DD97-068E-4990-8E62-F4AA8ADA23A1}"/>
              </a:ext>
            </a:extLst>
          </p:cNvPr>
          <p:cNvSpPr>
            <a:spLocks noGrp="1"/>
          </p:cNvSpPr>
          <p:nvPr>
            <p:ph type="title"/>
          </p:nvPr>
        </p:nvSpPr>
        <p:spPr>
          <a:xfrm>
            <a:off x="370747" y="202521"/>
            <a:ext cx="11781183" cy="1143000"/>
          </a:xfrm>
        </p:spPr>
        <p:txBody>
          <a:bodyPr>
            <a:noAutofit/>
          </a:bodyPr>
          <a:lstStyle/>
          <a:p>
            <a:pPr algn="l" defTabSz="457189">
              <a:defRPr/>
            </a:pPr>
            <a:r>
              <a:rPr lang="en-US" sz="3200" b="1" dirty="0">
                <a:latin typeface="Avenir Next" charset="0"/>
                <a:ea typeface="Avenir Next" charset="0"/>
                <a:cs typeface="Avenir Next" charset="0"/>
              </a:rPr>
              <a:t>Non-Viral Gene Therapy Delivery System</a:t>
            </a:r>
            <a:br>
              <a:rPr lang="en-US" sz="3200" b="1" dirty="0">
                <a:latin typeface="Avenir Next" charset="0"/>
                <a:ea typeface="Avenir Next" charset="0"/>
                <a:cs typeface="Avenir Next" charset="0"/>
              </a:rPr>
            </a:br>
            <a:r>
              <a:rPr lang="en-US" sz="2000" b="1" dirty="0">
                <a:latin typeface="Avenir Next" charset="0"/>
                <a:ea typeface="Avenir Next" charset="0"/>
                <a:cs typeface="Avenir Next" charset="0"/>
              </a:rPr>
              <a:t>Payloads can be plasmid DNA or mRNA encoding cytokines, co-stimulatory molecules, antibodies, etc.</a:t>
            </a:r>
            <a:endParaRPr lang="en-US" sz="2000" dirty="0"/>
          </a:p>
        </p:txBody>
      </p:sp>
      <p:pic>
        <p:nvPicPr>
          <p:cNvPr id="4" name="Picture 2">
            <a:extLst>
              <a:ext uri="{FF2B5EF4-FFF2-40B4-BE49-F238E27FC236}">
                <a16:creationId xmlns:a16="http://schemas.microsoft.com/office/drawing/2014/main" id="{B42283E1-8BAA-41E0-B618-CA2274494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522" y="2740286"/>
            <a:ext cx="2169343" cy="195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8902292-1FB5-4DE2-AE43-6AD86822F6BF}"/>
              </a:ext>
            </a:extLst>
          </p:cNvPr>
          <p:cNvPicPr>
            <a:picLocks noChangeAspect="1"/>
          </p:cNvPicPr>
          <p:nvPr/>
        </p:nvPicPr>
        <p:blipFill rotWithShape="1">
          <a:blip r:embed="rId4"/>
          <a:srcRect r="38548"/>
          <a:stretch/>
        </p:blipFill>
        <p:spPr>
          <a:xfrm>
            <a:off x="1334165" y="2519851"/>
            <a:ext cx="1402927" cy="2732348"/>
          </a:xfrm>
          <a:prstGeom prst="rect">
            <a:avLst/>
          </a:prstGeom>
        </p:spPr>
      </p:pic>
      <p:pic>
        <p:nvPicPr>
          <p:cNvPr id="6" name="Picture 4">
            <a:extLst>
              <a:ext uri="{FF2B5EF4-FFF2-40B4-BE49-F238E27FC236}">
                <a16:creationId xmlns:a16="http://schemas.microsoft.com/office/drawing/2014/main" id="{8BDD88F1-3B98-492B-A06C-F7EE83379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21" y="2623506"/>
            <a:ext cx="1208456" cy="20798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500EF9-3ADD-4FD9-A079-941DBB5526EC}"/>
              </a:ext>
            </a:extLst>
          </p:cNvPr>
          <p:cNvPicPr>
            <a:picLocks noChangeAspect="1"/>
          </p:cNvPicPr>
          <p:nvPr/>
        </p:nvPicPr>
        <p:blipFill rotWithShape="1">
          <a:blip r:embed="rId6"/>
          <a:srcRect r="8958"/>
          <a:stretch/>
        </p:blipFill>
        <p:spPr>
          <a:xfrm>
            <a:off x="10248892" y="2642027"/>
            <a:ext cx="1906831" cy="2487995"/>
          </a:xfrm>
          <a:prstGeom prst="rect">
            <a:avLst/>
          </a:prstGeom>
        </p:spPr>
      </p:pic>
      <p:pic>
        <p:nvPicPr>
          <p:cNvPr id="8" name="Picture 7">
            <a:extLst>
              <a:ext uri="{FF2B5EF4-FFF2-40B4-BE49-F238E27FC236}">
                <a16:creationId xmlns:a16="http://schemas.microsoft.com/office/drawing/2014/main" id="{7476B8B3-AD46-49F9-B2DC-8031CC2AC318}"/>
              </a:ext>
            </a:extLst>
          </p:cNvPr>
          <p:cNvPicPr>
            <a:picLocks noChangeAspect="1"/>
          </p:cNvPicPr>
          <p:nvPr/>
        </p:nvPicPr>
        <p:blipFill rotWithShape="1">
          <a:blip r:embed="rId7"/>
          <a:srcRect l="76257" r="2357" b="54748"/>
          <a:stretch/>
        </p:blipFill>
        <p:spPr>
          <a:xfrm>
            <a:off x="8422630" y="3195587"/>
            <a:ext cx="1891395" cy="1502284"/>
          </a:xfrm>
          <a:prstGeom prst="rect">
            <a:avLst/>
          </a:prstGeom>
        </p:spPr>
      </p:pic>
      <p:sp>
        <p:nvSpPr>
          <p:cNvPr id="9" name="Rectangle 8">
            <a:extLst>
              <a:ext uri="{FF2B5EF4-FFF2-40B4-BE49-F238E27FC236}">
                <a16:creationId xmlns:a16="http://schemas.microsoft.com/office/drawing/2014/main" id="{A6FFBEEA-DBCA-4DCF-BB52-77F20505B32F}"/>
              </a:ext>
            </a:extLst>
          </p:cNvPr>
          <p:cNvSpPr/>
          <p:nvPr/>
        </p:nvSpPr>
        <p:spPr>
          <a:xfrm>
            <a:off x="2464344" y="2572293"/>
            <a:ext cx="434041"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874D77-35CC-4E55-8668-0882828A0778}"/>
              </a:ext>
            </a:extLst>
          </p:cNvPr>
          <p:cNvSpPr/>
          <p:nvPr/>
        </p:nvSpPr>
        <p:spPr>
          <a:xfrm rot="19538888" flipV="1">
            <a:off x="2145322" y="4825533"/>
            <a:ext cx="761259" cy="26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C2678F4-0CAB-4C78-A7A6-6DC2510B0B75}"/>
              </a:ext>
            </a:extLst>
          </p:cNvPr>
          <p:cNvSpPr txBox="1"/>
          <p:nvPr/>
        </p:nvSpPr>
        <p:spPr>
          <a:xfrm>
            <a:off x="500925" y="5538546"/>
            <a:ext cx="11045219" cy="523220"/>
          </a:xfrm>
          <a:prstGeom prst="rect">
            <a:avLst/>
          </a:prstGeom>
          <a:noFill/>
        </p:spPr>
        <p:txBody>
          <a:bodyPr wrap="square" lIns="0" rIns="0" rtlCol="0">
            <a:spAutoFit/>
          </a:bodyPr>
          <a:lstStyle/>
          <a:p>
            <a:pPr algn="ctr"/>
            <a:r>
              <a:rPr lang="en-US" sz="2800" dirty="0">
                <a:solidFill>
                  <a:schemeClr val="tx2"/>
                </a:solidFill>
              </a:rPr>
              <a:t>GET IT is an effective method of intratumoral expression</a:t>
            </a:r>
            <a:endParaRPr lang="en-US" sz="1200" dirty="0">
              <a:solidFill>
                <a:schemeClr val="tx2"/>
              </a:solidFill>
              <a:latin typeface="Calibri Light"/>
              <a:cs typeface="Calibri Light"/>
            </a:endParaRPr>
          </a:p>
        </p:txBody>
      </p:sp>
      <p:graphicFrame>
        <p:nvGraphicFramePr>
          <p:cNvPr id="13" name="Object 12">
            <a:extLst>
              <a:ext uri="{FF2B5EF4-FFF2-40B4-BE49-F238E27FC236}">
                <a16:creationId xmlns:a16="http://schemas.microsoft.com/office/drawing/2014/main" id="{0BBD9EEC-FB37-4256-9DA6-680AB59EBCAE}"/>
              </a:ext>
            </a:extLst>
          </p:cNvPr>
          <p:cNvGraphicFramePr>
            <a:graphicFrameLocks noChangeAspect="1"/>
          </p:cNvGraphicFramePr>
          <p:nvPr>
            <p:extLst>
              <p:ext uri="{D42A27DB-BD31-4B8C-83A1-F6EECF244321}">
                <p14:modId xmlns:p14="http://schemas.microsoft.com/office/powerpoint/2010/main" val="2813913324"/>
              </p:ext>
            </p:extLst>
          </p:nvPr>
        </p:nvGraphicFramePr>
        <p:xfrm>
          <a:off x="5954713" y="2624138"/>
          <a:ext cx="2125662" cy="2262187"/>
        </p:xfrm>
        <a:graphic>
          <a:graphicData uri="http://schemas.openxmlformats.org/presentationml/2006/ole">
            <mc:AlternateContent xmlns:mc="http://schemas.openxmlformats.org/markup-compatibility/2006">
              <mc:Choice xmlns:v="urn:schemas-microsoft-com:vml" Requires="v">
                <p:oleObj spid="_x0000_s3074" name="Prism 9" r:id="rId8" imgW="3256347" imgH="3464374" progId="Prism9.Document">
                  <p:embed/>
                </p:oleObj>
              </mc:Choice>
              <mc:Fallback>
                <p:oleObj name="Prism 9" r:id="rId8" imgW="3256347" imgH="3464374" progId="Prism9.Document">
                  <p:embed/>
                  <p:pic>
                    <p:nvPicPr>
                      <p:cNvPr id="13" name="Object 12">
                        <a:extLst>
                          <a:ext uri="{FF2B5EF4-FFF2-40B4-BE49-F238E27FC236}">
                            <a16:creationId xmlns:a16="http://schemas.microsoft.com/office/drawing/2014/main" id="{0BBD9EEC-FB37-4256-9DA6-680AB59EBCAE}"/>
                          </a:ext>
                        </a:extLst>
                      </p:cNvPr>
                      <p:cNvPicPr/>
                      <p:nvPr/>
                    </p:nvPicPr>
                    <p:blipFill>
                      <a:blip r:embed="rId9"/>
                      <a:stretch>
                        <a:fillRect/>
                      </a:stretch>
                    </p:blipFill>
                    <p:spPr>
                      <a:xfrm>
                        <a:off x="5954713" y="2624138"/>
                        <a:ext cx="2125662" cy="2262187"/>
                      </a:xfrm>
                      <a:prstGeom prst="rect">
                        <a:avLst/>
                      </a:prstGeom>
                    </p:spPr>
                  </p:pic>
                </p:oleObj>
              </mc:Fallback>
            </mc:AlternateContent>
          </a:graphicData>
        </a:graphic>
      </p:graphicFrame>
      <p:sp>
        <p:nvSpPr>
          <p:cNvPr id="19" name="Isosceles Triangle 18">
            <a:extLst>
              <a:ext uri="{FF2B5EF4-FFF2-40B4-BE49-F238E27FC236}">
                <a16:creationId xmlns:a16="http://schemas.microsoft.com/office/drawing/2014/main" id="{EF523BD7-B8AF-4286-9C99-59F2B3D33F03}"/>
              </a:ext>
            </a:extLst>
          </p:cNvPr>
          <p:cNvSpPr/>
          <p:nvPr/>
        </p:nvSpPr>
        <p:spPr>
          <a:xfrm rot="16200000">
            <a:off x="7092249" y="4124529"/>
            <a:ext cx="178727" cy="1343601"/>
          </a:xfrm>
          <a:prstGeom prs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07973D92-2176-4409-A4D3-F116F2E503DB}"/>
              </a:ext>
            </a:extLst>
          </p:cNvPr>
          <p:cNvSpPr txBox="1"/>
          <p:nvPr/>
        </p:nvSpPr>
        <p:spPr>
          <a:xfrm>
            <a:off x="7396925" y="4679920"/>
            <a:ext cx="410369" cy="230832"/>
          </a:xfrm>
          <a:prstGeom prst="rect">
            <a:avLst/>
          </a:prstGeom>
          <a:noFill/>
        </p:spPr>
        <p:txBody>
          <a:bodyPr wrap="none" lIns="0" rIns="0" rtlCol="0">
            <a:spAutoFit/>
          </a:bodyPr>
          <a:lstStyle/>
          <a:p>
            <a:r>
              <a:rPr lang="en-US" sz="900" dirty="0">
                <a:latin typeface="Arial" panose="020B0604020202020204" pitchFamily="34" charset="0"/>
                <a:cs typeface="Arial" panose="020B0604020202020204" pitchFamily="34" charset="0"/>
              </a:rPr>
              <a:t>Plasmid</a:t>
            </a:r>
          </a:p>
        </p:txBody>
      </p:sp>
      <p:sp>
        <p:nvSpPr>
          <p:cNvPr id="21" name="TextBox 20">
            <a:extLst>
              <a:ext uri="{FF2B5EF4-FFF2-40B4-BE49-F238E27FC236}">
                <a16:creationId xmlns:a16="http://schemas.microsoft.com/office/drawing/2014/main" id="{E69DE5D0-3368-48AC-8BD7-76F4941E01AE}"/>
              </a:ext>
            </a:extLst>
          </p:cNvPr>
          <p:cNvSpPr txBox="1"/>
          <p:nvPr/>
        </p:nvSpPr>
        <p:spPr>
          <a:xfrm>
            <a:off x="864108" y="1806363"/>
            <a:ext cx="1551707" cy="646331"/>
          </a:xfrm>
          <a:prstGeom prst="rect">
            <a:avLst/>
          </a:prstGeom>
          <a:noFill/>
        </p:spPr>
        <p:txBody>
          <a:bodyPr wrap="none" lIns="0" rIns="0" rtlCol="0">
            <a:spAutoFit/>
          </a:bodyPr>
          <a:lstStyle/>
          <a:p>
            <a:pPr algn="ctr"/>
            <a:r>
              <a:rPr lang="en-US" dirty="0">
                <a:solidFill>
                  <a:srgbClr val="003C71"/>
                </a:solidFill>
                <a:latin typeface="Arial" panose="020B0604020202020204" pitchFamily="34" charset="0"/>
                <a:cs typeface="Arial" panose="020B0604020202020204" pitchFamily="34" charset="0"/>
              </a:rPr>
              <a:t>In vivo Imaging</a:t>
            </a:r>
          </a:p>
          <a:p>
            <a:pPr algn="ctr"/>
            <a:r>
              <a:rPr lang="en-US" dirty="0" err="1">
                <a:solidFill>
                  <a:srgbClr val="003C71"/>
                </a:solidFill>
                <a:latin typeface="Arial" panose="020B0604020202020204" pitchFamily="34" charset="0"/>
                <a:cs typeface="Arial" panose="020B0604020202020204" pitchFamily="34" charset="0"/>
              </a:rPr>
              <a:t>pLuciferase</a:t>
            </a:r>
            <a:endParaRPr lang="en-US" dirty="0">
              <a:solidFill>
                <a:srgbClr val="003C7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99E73B9-7A61-4EC3-A435-54DB8F467A5F}"/>
              </a:ext>
            </a:extLst>
          </p:cNvPr>
          <p:cNvSpPr txBox="1"/>
          <p:nvPr/>
        </p:nvSpPr>
        <p:spPr>
          <a:xfrm>
            <a:off x="4106591" y="1806363"/>
            <a:ext cx="641201" cy="646331"/>
          </a:xfrm>
          <a:prstGeom prst="rect">
            <a:avLst/>
          </a:prstGeom>
          <a:noFill/>
        </p:spPr>
        <p:txBody>
          <a:bodyPr wrap="none" lIns="0" rIns="0" rtlCol="0">
            <a:spAutoFit/>
          </a:bodyPr>
          <a:lstStyle/>
          <a:p>
            <a:pPr algn="ctr"/>
            <a:r>
              <a:rPr lang="en-US" dirty="0">
                <a:solidFill>
                  <a:srgbClr val="003C71"/>
                </a:solidFill>
                <a:latin typeface="Arial" panose="020B0604020202020204" pitchFamily="34" charset="0"/>
                <a:cs typeface="Arial" panose="020B0604020202020204" pitchFamily="34" charset="0"/>
              </a:rPr>
              <a:t>IHC</a:t>
            </a:r>
          </a:p>
          <a:p>
            <a:pPr algn="ctr"/>
            <a:r>
              <a:rPr lang="en-US" dirty="0" err="1">
                <a:solidFill>
                  <a:srgbClr val="003C71"/>
                </a:solidFill>
                <a:latin typeface="Arial" panose="020B0604020202020204" pitchFamily="34" charset="0"/>
                <a:cs typeface="Arial" panose="020B0604020202020204" pitchFamily="34" charset="0"/>
              </a:rPr>
              <a:t>pLacZ</a:t>
            </a:r>
            <a:endParaRPr lang="en-US" dirty="0">
              <a:solidFill>
                <a:srgbClr val="003C7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61F68BC-5FD4-4F51-835C-DAFD794DC034}"/>
              </a:ext>
            </a:extLst>
          </p:cNvPr>
          <p:cNvSpPr txBox="1"/>
          <p:nvPr/>
        </p:nvSpPr>
        <p:spPr>
          <a:xfrm>
            <a:off x="6399348" y="1806363"/>
            <a:ext cx="1564531" cy="646331"/>
          </a:xfrm>
          <a:prstGeom prst="rect">
            <a:avLst/>
          </a:prstGeom>
          <a:noFill/>
        </p:spPr>
        <p:txBody>
          <a:bodyPr wrap="none" lIns="0" rIns="0" rtlCol="0">
            <a:spAutoFit/>
          </a:bodyPr>
          <a:lstStyle/>
          <a:p>
            <a:pPr algn="ctr"/>
            <a:r>
              <a:rPr lang="en-US" dirty="0">
                <a:solidFill>
                  <a:srgbClr val="003C71"/>
                </a:solidFill>
                <a:latin typeface="Arial" panose="020B0604020202020204" pitchFamily="34" charset="0"/>
                <a:cs typeface="Arial" panose="020B0604020202020204" pitchFamily="34" charset="0"/>
              </a:rPr>
              <a:t>Dose-response</a:t>
            </a:r>
          </a:p>
          <a:p>
            <a:pPr algn="ctr"/>
            <a:r>
              <a:rPr lang="en-US" dirty="0">
                <a:solidFill>
                  <a:srgbClr val="003C71"/>
                </a:solidFill>
                <a:latin typeface="Arial" panose="020B0604020202020204" pitchFamily="34" charset="0"/>
                <a:cs typeface="Arial" panose="020B0604020202020204" pitchFamily="34" charset="0"/>
              </a:rPr>
              <a:t>Tumor extract</a:t>
            </a:r>
          </a:p>
        </p:txBody>
      </p:sp>
      <p:sp>
        <p:nvSpPr>
          <p:cNvPr id="24" name="TextBox 23">
            <a:extLst>
              <a:ext uri="{FF2B5EF4-FFF2-40B4-BE49-F238E27FC236}">
                <a16:creationId xmlns:a16="http://schemas.microsoft.com/office/drawing/2014/main" id="{A024B6D5-93E7-4A80-9FEE-A017C74D74DA}"/>
              </a:ext>
            </a:extLst>
          </p:cNvPr>
          <p:cNvSpPr txBox="1"/>
          <p:nvPr/>
        </p:nvSpPr>
        <p:spPr>
          <a:xfrm>
            <a:off x="9166261" y="1806363"/>
            <a:ext cx="2257028" cy="646331"/>
          </a:xfrm>
          <a:prstGeom prst="rect">
            <a:avLst/>
          </a:prstGeom>
          <a:noFill/>
        </p:spPr>
        <p:txBody>
          <a:bodyPr wrap="none" lIns="0" rIns="0" rtlCol="0">
            <a:spAutoFit/>
          </a:bodyPr>
          <a:lstStyle/>
          <a:p>
            <a:pPr algn="ctr"/>
            <a:r>
              <a:rPr lang="en-US" dirty="0" err="1">
                <a:solidFill>
                  <a:srgbClr val="003C71"/>
                </a:solidFill>
                <a:latin typeface="Arial" panose="020B0604020202020204" pitchFamily="34" charset="0"/>
                <a:cs typeface="Arial" panose="020B0604020202020204" pitchFamily="34" charset="0"/>
              </a:rPr>
              <a:t>mCherry</a:t>
            </a:r>
            <a:r>
              <a:rPr lang="en-US" dirty="0">
                <a:solidFill>
                  <a:srgbClr val="003C71"/>
                </a:solidFill>
                <a:latin typeface="Arial" panose="020B0604020202020204" pitchFamily="34" charset="0"/>
                <a:cs typeface="Arial" panose="020B0604020202020204" pitchFamily="34" charset="0"/>
              </a:rPr>
              <a:t> fluorescence</a:t>
            </a:r>
          </a:p>
          <a:p>
            <a:pPr algn="ctr"/>
            <a:r>
              <a:rPr lang="en-US" dirty="0">
                <a:solidFill>
                  <a:srgbClr val="003C71"/>
                </a:solidFill>
                <a:latin typeface="Arial" panose="020B0604020202020204" pitchFamily="34" charset="0"/>
                <a:cs typeface="Arial" panose="020B0604020202020204" pitchFamily="34" charset="0"/>
              </a:rPr>
              <a:t>Digested tumor</a:t>
            </a:r>
          </a:p>
        </p:txBody>
      </p:sp>
      <p:sp>
        <p:nvSpPr>
          <p:cNvPr id="2" name="Arrow: Right 1">
            <a:extLst>
              <a:ext uri="{FF2B5EF4-FFF2-40B4-BE49-F238E27FC236}">
                <a16:creationId xmlns:a16="http://schemas.microsoft.com/office/drawing/2014/main" id="{7DA43F46-3B5B-43DC-B012-68EDA60281EB}"/>
              </a:ext>
            </a:extLst>
          </p:cNvPr>
          <p:cNvSpPr/>
          <p:nvPr/>
        </p:nvSpPr>
        <p:spPr>
          <a:xfrm>
            <a:off x="1614024" y="5654400"/>
            <a:ext cx="298384" cy="327259"/>
          </a:xfrm>
          <a:prstGeom prst="rightArrow">
            <a:avLst/>
          </a:prstGeom>
          <a:solidFill>
            <a:srgbClr val="0F416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EF53D763-1915-4FC5-B8BC-1F7AF0A60807}"/>
              </a:ext>
            </a:extLst>
          </p:cNvPr>
          <p:cNvSpPr/>
          <p:nvPr/>
        </p:nvSpPr>
        <p:spPr>
          <a:xfrm rot="10800000">
            <a:off x="10099700" y="5654400"/>
            <a:ext cx="298384" cy="327259"/>
          </a:xfrm>
          <a:prstGeom prst="rightArrow">
            <a:avLst/>
          </a:prstGeom>
          <a:solidFill>
            <a:srgbClr val="0F416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D431824-CD71-4DA6-8586-8CA1049D6EBB}"/>
              </a:ext>
            </a:extLst>
          </p:cNvPr>
          <p:cNvSpPr txBox="1"/>
          <p:nvPr/>
        </p:nvSpPr>
        <p:spPr>
          <a:xfrm>
            <a:off x="4604199" y="6561360"/>
            <a:ext cx="2983602" cy="276999"/>
          </a:xfrm>
          <a:prstGeom prst="rect">
            <a:avLst/>
          </a:prstGeom>
          <a:solidFill>
            <a:schemeClr val="bg1"/>
          </a:solidFill>
        </p:spPr>
        <p:txBody>
          <a:bodyPr wrap="square" lIns="0" rIns="0" rtlCol="0">
            <a:spAutoFit/>
          </a:bodyPr>
          <a:lstStyle/>
          <a:p>
            <a:pPr>
              <a:defRPr/>
            </a:pPr>
            <a:r>
              <a:rPr lang="en-US" sz="1200" dirty="0">
                <a:solidFill>
                  <a:srgbClr val="0C4B76"/>
                </a:solidFill>
                <a:latin typeface="+mj-lt"/>
                <a:cs typeface="Calibri Light"/>
              </a:rPr>
              <a:t>Modified from Burkart et al, Gene Therapy 2018</a:t>
            </a:r>
            <a:endParaRPr kumimoji="0" lang="en-US" sz="1200" b="0" i="0" u="none" strike="noStrike" kern="1200" cap="none" spc="0" normalizeH="0" baseline="0" noProof="0" dirty="0">
              <a:ln>
                <a:noFill/>
              </a:ln>
              <a:solidFill>
                <a:srgbClr val="0C4B76"/>
              </a:solidFill>
              <a:effectLst/>
              <a:uLnTx/>
              <a:uFillTx/>
              <a:latin typeface="+mj-lt"/>
              <a:ea typeface="+mn-ea"/>
              <a:cs typeface="Calibri Light"/>
            </a:endParaRPr>
          </a:p>
        </p:txBody>
      </p:sp>
    </p:spTree>
    <p:extLst>
      <p:ext uri="{BB962C8B-B14F-4D97-AF65-F5344CB8AC3E}">
        <p14:creationId xmlns:p14="http://schemas.microsoft.com/office/powerpoint/2010/main" val="33011061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08651" y="1331630"/>
            <a:ext cx="7382656" cy="5348863"/>
          </a:xfrm>
          <a:prstGeom prst="rect">
            <a:avLst/>
          </a:prstGeom>
        </p:spPr>
      </p:pic>
      <p:pic>
        <p:nvPicPr>
          <p:cNvPr id="3" name="Picture 2">
            <a:extLst>
              <a:ext uri="{FF2B5EF4-FFF2-40B4-BE49-F238E27FC236}">
                <a16:creationId xmlns:a16="http://schemas.microsoft.com/office/drawing/2014/main" id="{500DFFEC-D2BB-434B-91F2-F9DC214B777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90807" y="6527649"/>
            <a:ext cx="3801193" cy="330351"/>
          </a:xfrm>
          <a:prstGeom prst="rect">
            <a:avLst/>
          </a:prstGeom>
        </p:spPr>
      </p:pic>
      <p:sp>
        <p:nvSpPr>
          <p:cNvPr id="4" name="Rectangle 3">
            <a:extLst>
              <a:ext uri="{FF2B5EF4-FFF2-40B4-BE49-F238E27FC236}">
                <a16:creationId xmlns:a16="http://schemas.microsoft.com/office/drawing/2014/main" id="{7832A7B4-4117-0843-A770-3F3049914C4E}"/>
              </a:ext>
            </a:extLst>
          </p:cNvPr>
          <p:cNvSpPr/>
          <p:nvPr/>
        </p:nvSpPr>
        <p:spPr>
          <a:xfrm>
            <a:off x="158449" y="667281"/>
            <a:ext cx="11877602" cy="584775"/>
          </a:xfrm>
          <a:prstGeom prst="rect">
            <a:avLst/>
          </a:prstGeom>
        </p:spPr>
        <p:txBody>
          <a:bodyPr wrap="square">
            <a:spAutoFit/>
          </a:bodyPr>
          <a:lstStyle/>
          <a:p>
            <a:pPr defTabSz="457189">
              <a:spcBef>
                <a:spcPct val="0"/>
              </a:spcBef>
              <a:defRPr/>
            </a:pPr>
            <a:r>
              <a:rPr lang="en-US" sz="3200" b="1" dirty="0">
                <a:solidFill>
                  <a:srgbClr val="0F416A"/>
                </a:solidFill>
                <a:latin typeface="Avenir Next" charset="0"/>
                <a:ea typeface="Avenir Next" charset="0"/>
                <a:cs typeface="Avenir Next" charset="0"/>
              </a:rPr>
              <a:t>IL-12: Powerful Immunoregulatory Cytokine</a:t>
            </a:r>
          </a:p>
        </p:txBody>
      </p:sp>
      <p:grpSp>
        <p:nvGrpSpPr>
          <p:cNvPr id="5" name="Group 4">
            <a:extLst>
              <a:ext uri="{FF2B5EF4-FFF2-40B4-BE49-F238E27FC236}">
                <a16:creationId xmlns:a16="http://schemas.microsoft.com/office/drawing/2014/main" id="{2C0BBF05-FB4B-F740-B056-B0B17D0D4265}"/>
              </a:ext>
            </a:extLst>
          </p:cNvPr>
          <p:cNvGrpSpPr/>
          <p:nvPr/>
        </p:nvGrpSpPr>
        <p:grpSpPr>
          <a:xfrm>
            <a:off x="108867" y="2207934"/>
            <a:ext cx="4299091" cy="3363836"/>
            <a:chOff x="108867" y="1725462"/>
            <a:chExt cx="4069535" cy="4171226"/>
          </a:xfrm>
        </p:grpSpPr>
        <p:sp>
          <p:nvSpPr>
            <p:cNvPr id="9" name="Rectangle 8">
              <a:extLst>
                <a:ext uri="{FF2B5EF4-FFF2-40B4-BE49-F238E27FC236}">
                  <a16:creationId xmlns:a16="http://schemas.microsoft.com/office/drawing/2014/main" id="{BFC34ED7-BB53-F34F-AB0B-1A994775833F}"/>
                </a:ext>
              </a:extLst>
            </p:cNvPr>
            <p:cNvSpPr/>
            <p:nvPr/>
          </p:nvSpPr>
          <p:spPr>
            <a:xfrm>
              <a:off x="158447" y="1725462"/>
              <a:ext cx="4019955" cy="417122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4EA6E78-E17D-964E-8235-1FDED5484B76}"/>
                </a:ext>
              </a:extLst>
            </p:cNvPr>
            <p:cNvSpPr/>
            <p:nvPr/>
          </p:nvSpPr>
          <p:spPr>
            <a:xfrm>
              <a:off x="108867" y="1820842"/>
              <a:ext cx="4019956" cy="3969152"/>
            </a:xfrm>
            <a:prstGeom prst="rect">
              <a:avLst/>
            </a:prstGeom>
          </p:spPr>
          <p:txBody>
            <a:bodyPr wrap="square">
              <a:spAutoFit/>
            </a:bodyPr>
            <a:lstStyle/>
            <a:p>
              <a:pPr marL="171446" indent="-171446">
                <a:lnSpc>
                  <a:spcPct val="90000"/>
                </a:lnSpc>
                <a:spcAft>
                  <a:spcPts val="1622"/>
                </a:spcAft>
                <a:buClr>
                  <a:srgbClr val="FAA51B"/>
                </a:buClr>
                <a:buSzPct val="125000"/>
                <a:buFont typeface="Arial" panose="020B0604020202020204" pitchFamily="34" charset="0"/>
                <a:buChar char="•"/>
              </a:pPr>
              <a:r>
                <a:rPr lang="en-US" sz="2000" dirty="0">
                  <a:solidFill>
                    <a:srgbClr val="0F416A"/>
                  </a:solidFill>
                </a:rPr>
                <a:t>Potent, pro-inflammatory heterodimeric cytokine</a:t>
              </a:r>
            </a:p>
            <a:p>
              <a:pPr marL="171446" indent="-171446">
                <a:lnSpc>
                  <a:spcPct val="90000"/>
                </a:lnSpc>
                <a:spcAft>
                  <a:spcPts val="1622"/>
                </a:spcAft>
                <a:buClr>
                  <a:srgbClr val="FAA51B"/>
                </a:buClr>
                <a:buSzPct val="125000"/>
                <a:buFont typeface="Arial" panose="020B0604020202020204" pitchFamily="34" charset="0"/>
                <a:buChar char="•"/>
              </a:pPr>
              <a:r>
                <a:rPr lang="en-US" sz="2000" dirty="0">
                  <a:solidFill>
                    <a:srgbClr val="0F416A"/>
                  </a:solidFill>
                </a:rPr>
                <a:t>Drives innate and adaptive immune response</a:t>
              </a:r>
            </a:p>
            <a:p>
              <a:pPr marL="171446" indent="-171446">
                <a:lnSpc>
                  <a:spcPct val="90000"/>
                </a:lnSpc>
                <a:spcAft>
                  <a:spcPts val="1622"/>
                </a:spcAft>
                <a:buClr>
                  <a:srgbClr val="FAA51B"/>
                </a:buClr>
                <a:buSzPct val="125000"/>
                <a:buFont typeface="Arial" panose="020B0604020202020204" pitchFamily="34" charset="0"/>
                <a:buChar char="•"/>
              </a:pPr>
              <a:r>
                <a:rPr lang="en-US" sz="2000" dirty="0">
                  <a:solidFill>
                    <a:srgbClr val="0F416A"/>
                  </a:solidFill>
                </a:rPr>
                <a:t>Initiates feedforward loop with IFN-</a:t>
              </a:r>
              <a:r>
                <a:rPr lang="en-US" sz="2000" dirty="0">
                  <a:solidFill>
                    <a:srgbClr val="0F416A"/>
                  </a:solidFill>
                  <a:latin typeface="Symbol" pitchFamily="2" charset="2"/>
                </a:rPr>
                <a:t>g</a:t>
              </a:r>
              <a:r>
                <a:rPr lang="en-US" sz="2000" dirty="0">
                  <a:solidFill>
                    <a:srgbClr val="0F416A"/>
                  </a:solidFill>
                </a:rPr>
                <a:t> and triggers adaptive resistance in the tumor</a:t>
              </a:r>
            </a:p>
            <a:p>
              <a:pPr marL="171446" indent="-171446">
                <a:lnSpc>
                  <a:spcPct val="90000"/>
                </a:lnSpc>
                <a:spcAft>
                  <a:spcPts val="1622"/>
                </a:spcAft>
                <a:buClr>
                  <a:srgbClr val="FAA51B"/>
                </a:buClr>
                <a:buSzPct val="125000"/>
                <a:buFont typeface="Arial" panose="020B0604020202020204" pitchFamily="34" charset="0"/>
                <a:buChar char="•"/>
              </a:pPr>
              <a:r>
                <a:rPr lang="en-US" sz="2000" dirty="0">
                  <a:solidFill>
                    <a:srgbClr val="0F416A"/>
                  </a:solidFill>
                </a:rPr>
                <a:t>Can reprogram MDSCs and drive SLECs</a:t>
              </a:r>
            </a:p>
          </p:txBody>
        </p:sp>
      </p:grpSp>
    </p:spTree>
    <p:extLst>
      <p:ext uri="{BB962C8B-B14F-4D97-AF65-F5344CB8AC3E}">
        <p14:creationId xmlns:p14="http://schemas.microsoft.com/office/powerpoint/2010/main" val="31269308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841CBB-9463-4447-83A3-F9EC50A87C48}"/>
              </a:ext>
            </a:extLst>
          </p:cNvPr>
          <p:cNvSpPr/>
          <p:nvPr/>
        </p:nvSpPr>
        <p:spPr>
          <a:xfrm>
            <a:off x="10189029" y="6214863"/>
            <a:ext cx="2002971" cy="605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832A7B4-4117-0843-A770-3F3049914C4E}"/>
              </a:ext>
            </a:extLst>
          </p:cNvPr>
          <p:cNvSpPr/>
          <p:nvPr/>
        </p:nvSpPr>
        <p:spPr>
          <a:xfrm>
            <a:off x="225288" y="226214"/>
            <a:ext cx="11778798" cy="1015663"/>
          </a:xfrm>
          <a:prstGeom prst="rect">
            <a:avLst/>
          </a:prstGeom>
        </p:spPr>
        <p:txBody>
          <a:bodyPr wrap="square">
            <a:spAutoFit/>
          </a:bodyPr>
          <a:lstStyle/>
          <a:p>
            <a:pPr defTabSz="457189">
              <a:spcBef>
                <a:spcPct val="0"/>
              </a:spcBef>
              <a:defRPr/>
            </a:pPr>
            <a:r>
              <a:rPr lang="en-US" sz="3200" b="1" dirty="0">
                <a:solidFill>
                  <a:srgbClr val="0F416A"/>
                </a:solidFill>
                <a:latin typeface="Avenir Next" charset="0"/>
                <a:ea typeface="Avenir Next" charset="0"/>
                <a:cs typeface="Avenir Next" charset="0"/>
              </a:rPr>
              <a:t>Why intratumoral immunotherapies?</a:t>
            </a:r>
          </a:p>
          <a:p>
            <a:pPr defTabSz="457189">
              <a:spcBef>
                <a:spcPct val="0"/>
              </a:spcBef>
              <a:defRPr/>
            </a:pPr>
            <a:r>
              <a:rPr lang="en-US" sz="2800" b="1" i="1" dirty="0">
                <a:solidFill>
                  <a:srgbClr val="0F416A"/>
                </a:solidFill>
                <a:latin typeface="Avenir Next" charset="0"/>
                <a:ea typeface="Avenir Next" charset="0"/>
                <a:cs typeface="Avenir Next" charset="0"/>
              </a:rPr>
              <a:t>Efficient remodeling of the TME with limited toxicity</a:t>
            </a:r>
          </a:p>
        </p:txBody>
      </p:sp>
      <p:sp>
        <p:nvSpPr>
          <p:cNvPr id="27" name="Content Placeholder 2">
            <a:extLst>
              <a:ext uri="{FF2B5EF4-FFF2-40B4-BE49-F238E27FC236}">
                <a16:creationId xmlns:a16="http://schemas.microsoft.com/office/drawing/2014/main" id="{03DDE3A3-6DEB-BB4B-88B3-911AD2666084}"/>
              </a:ext>
            </a:extLst>
          </p:cNvPr>
          <p:cNvSpPr>
            <a:spLocks noGrp="1"/>
          </p:cNvSpPr>
          <p:nvPr>
            <p:ph idx="1"/>
          </p:nvPr>
        </p:nvSpPr>
        <p:spPr>
          <a:xfrm>
            <a:off x="0" y="1877405"/>
            <a:ext cx="6566263" cy="4204819"/>
          </a:xfrm>
        </p:spPr>
        <p:txBody>
          <a:bodyPr>
            <a:normAutofit/>
          </a:bodyPr>
          <a:lstStyle/>
          <a:p>
            <a:pPr>
              <a:spcBef>
                <a:spcPts val="0"/>
              </a:spcBef>
              <a:buSzPct val="65000"/>
              <a:buFont typeface="Courier New" panose="02070309020205020404" pitchFamily="49" charset="0"/>
              <a:buChar char="o"/>
            </a:pPr>
            <a:r>
              <a:rPr lang="en-US" sz="2400" dirty="0">
                <a:solidFill>
                  <a:schemeClr val="tx2"/>
                </a:solidFill>
                <a:latin typeface="Avenir Next" panose="020B0503020202020204"/>
                <a:cs typeface="Century Gothic"/>
              </a:rPr>
              <a:t>Relatively high local concentration of an immunostimulatory agent can be achieved </a:t>
            </a:r>
            <a:r>
              <a:rPr lang="en-US" sz="2400" i="1" dirty="0">
                <a:solidFill>
                  <a:schemeClr val="tx2"/>
                </a:solidFill>
                <a:latin typeface="Avenir Next" panose="020B0503020202020204"/>
                <a:cs typeface="Century Gothic"/>
              </a:rPr>
              <a:t>in situ</a:t>
            </a:r>
          </a:p>
          <a:p>
            <a:pPr>
              <a:spcBef>
                <a:spcPts val="0"/>
              </a:spcBef>
              <a:buSzPct val="65000"/>
              <a:buFont typeface="Courier New" panose="02070309020205020404" pitchFamily="49" charset="0"/>
              <a:buChar char="o"/>
            </a:pPr>
            <a:endParaRPr lang="en-US" sz="900" dirty="0">
              <a:solidFill>
                <a:schemeClr val="tx2"/>
              </a:solidFill>
              <a:latin typeface="Avenir Next" panose="020B0503020202020204"/>
              <a:cs typeface="Century Gothic"/>
            </a:endParaRPr>
          </a:p>
          <a:p>
            <a:pPr>
              <a:spcBef>
                <a:spcPts val="0"/>
              </a:spcBef>
              <a:buSzPct val="65000"/>
              <a:buFont typeface="Courier New" panose="02070309020205020404" pitchFamily="49" charset="0"/>
              <a:buChar char="o"/>
            </a:pPr>
            <a:r>
              <a:rPr lang="en-US" sz="2400" dirty="0">
                <a:solidFill>
                  <a:schemeClr val="tx2"/>
                </a:solidFill>
                <a:latin typeface="Avenir Next" panose="020B0503020202020204"/>
                <a:cs typeface="Century Gothic"/>
              </a:rPr>
              <a:t>Enables combination therapy, either together or in sequence</a:t>
            </a:r>
          </a:p>
          <a:p>
            <a:pPr>
              <a:spcBef>
                <a:spcPts val="0"/>
              </a:spcBef>
              <a:buSzPct val="65000"/>
              <a:buFont typeface="Courier New" panose="02070309020205020404" pitchFamily="49" charset="0"/>
              <a:buChar char="o"/>
            </a:pPr>
            <a:endParaRPr lang="en-US" sz="900" i="1" dirty="0">
              <a:solidFill>
                <a:schemeClr val="tx2"/>
              </a:solidFill>
              <a:latin typeface="Avenir Next" panose="020B0503020202020204"/>
            </a:endParaRPr>
          </a:p>
          <a:p>
            <a:pPr>
              <a:spcBef>
                <a:spcPts val="0"/>
              </a:spcBef>
              <a:buSzPct val="65000"/>
              <a:buFont typeface="Courier New" panose="02070309020205020404" pitchFamily="49" charset="0"/>
              <a:buChar char="o"/>
            </a:pPr>
            <a:r>
              <a:rPr lang="en-US" sz="2400" dirty="0">
                <a:solidFill>
                  <a:schemeClr val="tx2"/>
                </a:solidFill>
                <a:latin typeface="Avenir Next" panose="020B0503020202020204"/>
              </a:rPr>
              <a:t>Transforms patient’s tumor into a vaccine – generate systemic anti-tumor responses that can be amplified</a:t>
            </a:r>
          </a:p>
          <a:p>
            <a:pPr>
              <a:spcBef>
                <a:spcPts val="0"/>
              </a:spcBef>
              <a:buSzPct val="65000"/>
              <a:buFont typeface="Courier New" panose="02070309020205020404" pitchFamily="49" charset="0"/>
              <a:buChar char="o"/>
            </a:pPr>
            <a:endParaRPr lang="en-US" sz="900" dirty="0">
              <a:solidFill>
                <a:schemeClr val="tx2"/>
              </a:solidFill>
              <a:latin typeface="Avenir Next" panose="020B0503020202020204"/>
            </a:endParaRPr>
          </a:p>
          <a:p>
            <a:pPr>
              <a:spcBef>
                <a:spcPts val="0"/>
              </a:spcBef>
              <a:buSzPct val="65000"/>
              <a:buFont typeface="Courier New" panose="02070309020205020404" pitchFamily="49" charset="0"/>
              <a:buChar char="o"/>
            </a:pPr>
            <a:r>
              <a:rPr lang="en-US" sz="2400" dirty="0">
                <a:solidFill>
                  <a:schemeClr val="tx2"/>
                </a:solidFill>
                <a:latin typeface="Avenir Next" panose="020B0503020202020204"/>
                <a:cs typeface="Century Gothic"/>
              </a:rPr>
              <a:t>Prevents significant systemic exposure of toxic molecules, including IL-12</a:t>
            </a:r>
          </a:p>
        </p:txBody>
      </p:sp>
      <p:pic>
        <p:nvPicPr>
          <p:cNvPr id="3" name="Picture 2">
            <a:extLst>
              <a:ext uri="{FF2B5EF4-FFF2-40B4-BE49-F238E27FC236}">
                <a16:creationId xmlns:a16="http://schemas.microsoft.com/office/drawing/2014/main" id="{7B7F45A4-FDC4-4E29-8924-3DA98F1D674B}"/>
              </a:ext>
            </a:extLst>
          </p:cNvPr>
          <p:cNvPicPr>
            <a:picLocks noChangeAspect="1"/>
          </p:cNvPicPr>
          <p:nvPr/>
        </p:nvPicPr>
        <p:blipFill>
          <a:blip r:embed="rId2"/>
          <a:stretch>
            <a:fillRect/>
          </a:stretch>
        </p:blipFill>
        <p:spPr>
          <a:xfrm>
            <a:off x="7165693" y="1589235"/>
            <a:ext cx="4193605" cy="4928251"/>
          </a:xfrm>
          <a:prstGeom prst="rect">
            <a:avLst/>
          </a:prstGeom>
        </p:spPr>
      </p:pic>
      <p:sp>
        <p:nvSpPr>
          <p:cNvPr id="5" name="Rectangle 4">
            <a:extLst>
              <a:ext uri="{FF2B5EF4-FFF2-40B4-BE49-F238E27FC236}">
                <a16:creationId xmlns:a16="http://schemas.microsoft.com/office/drawing/2014/main" id="{AB08BC73-7158-43F7-8C91-39BB1CB8ED59}"/>
              </a:ext>
            </a:extLst>
          </p:cNvPr>
          <p:cNvSpPr/>
          <p:nvPr/>
        </p:nvSpPr>
        <p:spPr>
          <a:xfrm>
            <a:off x="7649160" y="6555377"/>
            <a:ext cx="3541354" cy="246221"/>
          </a:xfrm>
          <a:prstGeom prst="rect">
            <a:avLst/>
          </a:prstGeom>
        </p:spPr>
        <p:txBody>
          <a:bodyPr wrap="none">
            <a:spAutoFit/>
          </a:bodyPr>
          <a:lstStyle/>
          <a:p>
            <a:r>
              <a:rPr lang="en-US" sz="1000" dirty="0">
                <a:latin typeface="Arial" panose="020B0604020202020204" pitchFamily="34" charset="0"/>
                <a:cs typeface="Arial" panose="020B0604020202020204" pitchFamily="34" charset="0"/>
              </a:rPr>
              <a:t>Human Vaccines &amp; </a:t>
            </a:r>
            <a:r>
              <a:rPr lang="en-US" sz="1000" dirty="0" err="1">
                <a:latin typeface="Arial" panose="020B0604020202020204" pitchFamily="34" charset="0"/>
                <a:cs typeface="Arial" panose="020B0604020202020204" pitchFamily="34" charset="0"/>
              </a:rPr>
              <a:t>Immunotherapeutics</a:t>
            </a:r>
            <a:r>
              <a:rPr lang="en-US" sz="1000" dirty="0">
                <a:latin typeface="Arial" panose="020B0604020202020204" pitchFamily="34" charset="0"/>
                <a:cs typeface="Arial" panose="020B0604020202020204" pitchFamily="34" charset="0"/>
              </a:rPr>
              <a:t> 11:8, 1901-1909.</a:t>
            </a:r>
          </a:p>
        </p:txBody>
      </p:sp>
      <p:sp>
        <p:nvSpPr>
          <p:cNvPr id="6" name="Rectangle 5">
            <a:extLst>
              <a:ext uri="{FF2B5EF4-FFF2-40B4-BE49-F238E27FC236}">
                <a16:creationId xmlns:a16="http://schemas.microsoft.com/office/drawing/2014/main" id="{E48E9D84-3B57-490E-87CE-F68457321328}"/>
              </a:ext>
            </a:extLst>
          </p:cNvPr>
          <p:cNvSpPr/>
          <p:nvPr/>
        </p:nvSpPr>
        <p:spPr>
          <a:xfrm>
            <a:off x="6862713" y="1385740"/>
            <a:ext cx="4798244" cy="518814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9934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434F507-14D2-448A-8811-C9CD5C702FAD}"/>
              </a:ext>
            </a:extLst>
          </p:cNvPr>
          <p:cNvSpPr/>
          <p:nvPr/>
        </p:nvSpPr>
        <p:spPr>
          <a:xfrm>
            <a:off x="2378590" y="6033885"/>
            <a:ext cx="7434820" cy="707886"/>
          </a:xfrm>
          <a:prstGeom prst="rect">
            <a:avLst/>
          </a:prstGeom>
        </p:spPr>
        <p:txBody>
          <a:bodyPr wrap="square">
            <a:spAutoFit/>
          </a:bodyPr>
          <a:lstStyle/>
          <a:p>
            <a:pPr defTabSz="457189">
              <a:spcBef>
                <a:spcPct val="0"/>
              </a:spcBef>
              <a:defRPr/>
            </a:pPr>
            <a:r>
              <a:rPr lang="en-US" sz="2000" dirty="0">
                <a:solidFill>
                  <a:srgbClr val="0F416A"/>
                </a:solidFill>
                <a:latin typeface="Avenir Next" charset="0"/>
                <a:ea typeface="Avenir Next" charset="0"/>
                <a:cs typeface="Avenir Next" charset="0"/>
              </a:rPr>
              <a:t>A single intratumoral electroporation of pIL-12 shows dose-dependent control of tumor growth in both treated and distant untreated tumors</a:t>
            </a:r>
          </a:p>
        </p:txBody>
      </p:sp>
      <p:grpSp>
        <p:nvGrpSpPr>
          <p:cNvPr id="4" name="Group 3">
            <a:extLst>
              <a:ext uri="{FF2B5EF4-FFF2-40B4-BE49-F238E27FC236}">
                <a16:creationId xmlns:a16="http://schemas.microsoft.com/office/drawing/2014/main" id="{75969ACE-1A17-4C33-8613-2AF1D2C3534F}"/>
              </a:ext>
            </a:extLst>
          </p:cNvPr>
          <p:cNvGrpSpPr/>
          <p:nvPr/>
        </p:nvGrpSpPr>
        <p:grpSpPr>
          <a:xfrm>
            <a:off x="383242" y="1334660"/>
            <a:ext cx="5247901" cy="4225546"/>
            <a:chOff x="411522" y="1131217"/>
            <a:chExt cx="5247901" cy="4225546"/>
          </a:xfrm>
        </p:grpSpPr>
        <p:grpSp>
          <p:nvGrpSpPr>
            <p:cNvPr id="5" name="Group 4">
              <a:extLst>
                <a:ext uri="{FF2B5EF4-FFF2-40B4-BE49-F238E27FC236}">
                  <a16:creationId xmlns:a16="http://schemas.microsoft.com/office/drawing/2014/main" id="{17355C2A-B0BE-4DB5-B181-880838E45CE9}"/>
                </a:ext>
              </a:extLst>
            </p:cNvPr>
            <p:cNvGrpSpPr/>
            <p:nvPr/>
          </p:nvGrpSpPr>
          <p:grpSpPr>
            <a:xfrm>
              <a:off x="411522" y="1131217"/>
              <a:ext cx="5247901" cy="4225546"/>
              <a:chOff x="392669" y="1121790"/>
              <a:chExt cx="5247901" cy="4225546"/>
            </a:xfrm>
          </p:grpSpPr>
          <p:pic>
            <p:nvPicPr>
              <p:cNvPr id="7" name="Picture 6">
                <a:extLst>
                  <a:ext uri="{FF2B5EF4-FFF2-40B4-BE49-F238E27FC236}">
                    <a16:creationId xmlns:a16="http://schemas.microsoft.com/office/drawing/2014/main" id="{BEDCCC8F-0997-4AA6-A5CE-E6116D10A5D5}"/>
                  </a:ext>
                </a:extLst>
              </p:cNvPr>
              <p:cNvPicPr>
                <a:picLocks noChangeAspect="1"/>
              </p:cNvPicPr>
              <p:nvPr/>
            </p:nvPicPr>
            <p:blipFill>
              <a:blip r:embed="rId3"/>
              <a:stretch>
                <a:fillRect/>
              </a:stretch>
            </p:blipFill>
            <p:spPr>
              <a:xfrm>
                <a:off x="392669" y="1359836"/>
                <a:ext cx="5247901" cy="3987500"/>
              </a:xfrm>
              <a:prstGeom prst="rect">
                <a:avLst/>
              </a:prstGeom>
            </p:spPr>
          </p:pic>
          <p:sp>
            <p:nvSpPr>
              <p:cNvPr id="8" name="Rectangle 7">
                <a:extLst>
                  <a:ext uri="{FF2B5EF4-FFF2-40B4-BE49-F238E27FC236}">
                    <a16:creationId xmlns:a16="http://schemas.microsoft.com/office/drawing/2014/main" id="{9F21CD07-98AD-41B1-8A36-E1038D54B716}"/>
                  </a:ext>
                </a:extLst>
              </p:cNvPr>
              <p:cNvSpPr/>
              <p:nvPr/>
            </p:nvSpPr>
            <p:spPr>
              <a:xfrm>
                <a:off x="2582944" y="1121790"/>
                <a:ext cx="2912883" cy="2799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743195C2-BD73-48D5-8266-4D07A7016340}"/>
                </a:ext>
              </a:extLst>
            </p:cNvPr>
            <p:cNvPicPr>
              <a:picLocks noChangeAspect="1"/>
            </p:cNvPicPr>
            <p:nvPr/>
          </p:nvPicPr>
          <p:blipFill>
            <a:blip r:embed="rId4"/>
            <a:stretch>
              <a:fillRect/>
            </a:stretch>
          </p:blipFill>
          <p:spPr>
            <a:xfrm>
              <a:off x="2602552" y="1923444"/>
              <a:ext cx="1981302" cy="1898748"/>
            </a:xfrm>
            <a:prstGeom prst="rect">
              <a:avLst/>
            </a:prstGeom>
          </p:spPr>
        </p:pic>
      </p:grpSp>
      <p:graphicFrame>
        <p:nvGraphicFramePr>
          <p:cNvPr id="9" name="Object 8">
            <a:extLst>
              <a:ext uri="{FF2B5EF4-FFF2-40B4-BE49-F238E27FC236}">
                <a16:creationId xmlns:a16="http://schemas.microsoft.com/office/drawing/2014/main" id="{A583BCC6-74A0-45C3-B6E1-423BCD5AE0C5}"/>
              </a:ext>
            </a:extLst>
          </p:cNvPr>
          <p:cNvGraphicFramePr>
            <a:graphicFrameLocks noChangeAspect="1"/>
          </p:cNvGraphicFramePr>
          <p:nvPr>
            <p:extLst>
              <p:ext uri="{D42A27DB-BD31-4B8C-83A1-F6EECF244321}">
                <p14:modId xmlns:p14="http://schemas.microsoft.com/office/powerpoint/2010/main" val="867703789"/>
              </p:ext>
            </p:extLst>
          </p:nvPr>
        </p:nvGraphicFramePr>
        <p:xfrm>
          <a:off x="5486400" y="1744644"/>
          <a:ext cx="4346575" cy="3970338"/>
        </p:xfrm>
        <a:graphic>
          <a:graphicData uri="http://schemas.openxmlformats.org/presentationml/2006/ole">
            <mc:AlternateContent xmlns:mc="http://schemas.openxmlformats.org/markup-compatibility/2006">
              <mc:Choice xmlns:v="urn:schemas-microsoft-com:vml" Requires="v">
                <p:oleObj spid="_x0000_s4098" name="Prism 9" r:id="rId5" imgW="5229171" imgH="4776745" progId="Prism9.Document">
                  <p:embed/>
                </p:oleObj>
              </mc:Choice>
              <mc:Fallback>
                <p:oleObj name="Prism 9" r:id="rId5" imgW="5229171" imgH="4776745" progId="Prism9.Document">
                  <p:embed/>
                  <p:pic>
                    <p:nvPicPr>
                      <p:cNvPr id="9" name="Object 8">
                        <a:extLst>
                          <a:ext uri="{FF2B5EF4-FFF2-40B4-BE49-F238E27FC236}">
                            <a16:creationId xmlns:a16="http://schemas.microsoft.com/office/drawing/2014/main" id="{A583BCC6-74A0-45C3-B6E1-423BCD5AE0C5}"/>
                          </a:ext>
                        </a:extLst>
                      </p:cNvPr>
                      <p:cNvPicPr/>
                      <p:nvPr/>
                    </p:nvPicPr>
                    <p:blipFill>
                      <a:blip r:embed="rId6"/>
                      <a:stretch>
                        <a:fillRect/>
                      </a:stretch>
                    </p:blipFill>
                    <p:spPr>
                      <a:xfrm>
                        <a:off x="5486400" y="1744644"/>
                        <a:ext cx="4346575" cy="39703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C07FA82-F0AB-45D8-800F-016FFC5EF2F4}"/>
              </a:ext>
            </a:extLst>
          </p:cNvPr>
          <p:cNvGraphicFramePr>
            <a:graphicFrameLocks noChangeAspect="1"/>
          </p:cNvGraphicFramePr>
          <p:nvPr>
            <p:extLst>
              <p:ext uri="{D42A27DB-BD31-4B8C-83A1-F6EECF244321}">
                <p14:modId xmlns:p14="http://schemas.microsoft.com/office/powerpoint/2010/main" val="4126647392"/>
              </p:ext>
            </p:extLst>
          </p:nvPr>
        </p:nvGraphicFramePr>
        <p:xfrm>
          <a:off x="8626475" y="1700141"/>
          <a:ext cx="3425825" cy="2733675"/>
        </p:xfrm>
        <a:graphic>
          <a:graphicData uri="http://schemas.openxmlformats.org/presentationml/2006/ole">
            <mc:AlternateContent xmlns:mc="http://schemas.openxmlformats.org/markup-compatibility/2006">
              <mc:Choice xmlns:v="urn:schemas-microsoft-com:vml" Requires="v">
                <p:oleObj spid="_x0000_s4099" name="Prism 9" r:id="rId7" imgW="4037121" imgH="3219181" progId="Prism9.Document">
                  <p:embed/>
                </p:oleObj>
              </mc:Choice>
              <mc:Fallback>
                <p:oleObj name="Prism 9" r:id="rId7" imgW="4037121" imgH="3219181" progId="Prism9.Document">
                  <p:embed/>
                  <p:pic>
                    <p:nvPicPr>
                      <p:cNvPr id="10" name="Object 9">
                        <a:extLst>
                          <a:ext uri="{FF2B5EF4-FFF2-40B4-BE49-F238E27FC236}">
                            <a16:creationId xmlns:a16="http://schemas.microsoft.com/office/drawing/2014/main" id="{FC07FA82-F0AB-45D8-800F-016FFC5EF2F4}"/>
                          </a:ext>
                        </a:extLst>
                      </p:cNvPr>
                      <p:cNvPicPr/>
                      <p:nvPr/>
                    </p:nvPicPr>
                    <p:blipFill>
                      <a:blip r:embed="rId8"/>
                      <a:stretch>
                        <a:fillRect/>
                      </a:stretch>
                    </p:blipFill>
                    <p:spPr>
                      <a:xfrm>
                        <a:off x="8626475" y="1700141"/>
                        <a:ext cx="3425825" cy="273367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C75E0CBC-8809-4136-8B5C-F092535D5418}"/>
              </a:ext>
            </a:extLst>
          </p:cNvPr>
          <p:cNvSpPr txBox="1"/>
          <p:nvPr/>
        </p:nvSpPr>
        <p:spPr>
          <a:xfrm>
            <a:off x="6574803" y="1715942"/>
            <a:ext cx="1533305" cy="369332"/>
          </a:xfrm>
          <a:prstGeom prst="rect">
            <a:avLst/>
          </a:prstGeom>
          <a:noFill/>
        </p:spPr>
        <p:txBody>
          <a:bodyPr wrap="none" rtlCol="0">
            <a:spAutoFit/>
          </a:bodyPr>
          <a:lstStyle/>
          <a:p>
            <a:r>
              <a:rPr lang="en-US" dirty="0"/>
              <a:t>Treated tumor</a:t>
            </a:r>
          </a:p>
        </p:txBody>
      </p:sp>
      <p:sp>
        <p:nvSpPr>
          <p:cNvPr id="12" name="TextBox 11">
            <a:extLst>
              <a:ext uri="{FF2B5EF4-FFF2-40B4-BE49-F238E27FC236}">
                <a16:creationId xmlns:a16="http://schemas.microsoft.com/office/drawing/2014/main" id="{F837882A-AD54-4C75-ACC3-5733BD606AAD}"/>
              </a:ext>
            </a:extLst>
          </p:cNvPr>
          <p:cNvSpPr txBox="1"/>
          <p:nvPr/>
        </p:nvSpPr>
        <p:spPr>
          <a:xfrm>
            <a:off x="9541649" y="1715942"/>
            <a:ext cx="2040751" cy="369332"/>
          </a:xfrm>
          <a:prstGeom prst="rect">
            <a:avLst/>
          </a:prstGeom>
          <a:noFill/>
        </p:spPr>
        <p:txBody>
          <a:bodyPr wrap="none" rtlCol="0">
            <a:spAutoFit/>
          </a:bodyPr>
          <a:lstStyle/>
          <a:p>
            <a:r>
              <a:rPr lang="en-US" dirty="0"/>
              <a:t>Contralateral tumor</a:t>
            </a:r>
          </a:p>
        </p:txBody>
      </p:sp>
      <p:sp>
        <p:nvSpPr>
          <p:cNvPr id="17" name="Rectangle 16">
            <a:extLst>
              <a:ext uri="{FF2B5EF4-FFF2-40B4-BE49-F238E27FC236}">
                <a16:creationId xmlns:a16="http://schemas.microsoft.com/office/drawing/2014/main" id="{CEBC2F1B-0AC2-4A12-8C22-C09824D10D91}"/>
              </a:ext>
            </a:extLst>
          </p:cNvPr>
          <p:cNvSpPr/>
          <p:nvPr/>
        </p:nvSpPr>
        <p:spPr>
          <a:xfrm>
            <a:off x="736951" y="657488"/>
            <a:ext cx="10718098" cy="584775"/>
          </a:xfrm>
          <a:prstGeom prst="rect">
            <a:avLst/>
          </a:prstGeom>
        </p:spPr>
        <p:txBody>
          <a:bodyPr wrap="square">
            <a:spAutoFit/>
          </a:bodyPr>
          <a:lstStyle/>
          <a:p>
            <a:pPr defTabSz="457189">
              <a:spcBef>
                <a:spcPct val="0"/>
              </a:spcBef>
              <a:defRPr/>
            </a:pPr>
            <a:r>
              <a:rPr lang="en-US" sz="3200" b="1" dirty="0">
                <a:solidFill>
                  <a:srgbClr val="0F416A"/>
                </a:solidFill>
                <a:latin typeface="Avenir Next" charset="0"/>
                <a:ea typeface="Avenir Next" charset="0"/>
                <a:cs typeface="Avenir Next" charset="0"/>
              </a:rPr>
              <a:t>Modeling IL-12 anti-tumor effects in low TIL melanoma model</a:t>
            </a:r>
          </a:p>
        </p:txBody>
      </p:sp>
    </p:spTree>
    <p:extLst>
      <p:ext uri="{BB962C8B-B14F-4D97-AF65-F5344CB8AC3E}">
        <p14:creationId xmlns:p14="http://schemas.microsoft.com/office/powerpoint/2010/main" val="5018520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D58EA-B56F-492D-BBD2-B3B186089C4E}"/>
              </a:ext>
            </a:extLst>
          </p:cNvPr>
          <p:cNvSpPr txBox="1"/>
          <p:nvPr/>
        </p:nvSpPr>
        <p:spPr>
          <a:xfrm>
            <a:off x="1021080" y="678767"/>
            <a:ext cx="10149840" cy="584775"/>
          </a:xfrm>
          <a:prstGeom prst="rect">
            <a:avLst/>
          </a:prstGeom>
          <a:noFill/>
        </p:spPr>
        <p:txBody>
          <a:bodyPr wrap="square">
            <a:spAutoFit/>
          </a:bodyPr>
          <a:lstStyle/>
          <a:p>
            <a:r>
              <a:rPr lang="en-US" sz="3200" b="1" dirty="0">
                <a:solidFill>
                  <a:srgbClr val="0F416A"/>
                </a:solidFill>
                <a:latin typeface="Avenir Next" panose="020B0503020202020204"/>
              </a:rPr>
              <a:t>Intratumoral EP of pIL-12 increases tumor immunogenicity </a:t>
            </a:r>
          </a:p>
        </p:txBody>
      </p:sp>
      <p:pic>
        <p:nvPicPr>
          <p:cNvPr id="13" name="Graphic 12">
            <a:extLst>
              <a:ext uri="{FF2B5EF4-FFF2-40B4-BE49-F238E27FC236}">
                <a16:creationId xmlns:a16="http://schemas.microsoft.com/office/drawing/2014/main" id="{C483C512-CE5C-425E-8ED9-574F482FC6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32155" y="3004788"/>
            <a:ext cx="2672025" cy="1379816"/>
          </a:xfrm>
          <a:prstGeom prst="rect">
            <a:avLst/>
          </a:prstGeom>
        </p:spPr>
      </p:pic>
      <p:grpSp>
        <p:nvGrpSpPr>
          <p:cNvPr id="14" name="Group 13">
            <a:extLst>
              <a:ext uri="{FF2B5EF4-FFF2-40B4-BE49-F238E27FC236}">
                <a16:creationId xmlns:a16="http://schemas.microsoft.com/office/drawing/2014/main" id="{7E5FD5C1-580D-4DF1-9010-FBAB63167487}"/>
              </a:ext>
            </a:extLst>
          </p:cNvPr>
          <p:cNvGrpSpPr/>
          <p:nvPr/>
        </p:nvGrpSpPr>
        <p:grpSpPr>
          <a:xfrm>
            <a:off x="540822" y="1818640"/>
            <a:ext cx="4781875" cy="3784803"/>
            <a:chOff x="1378357" y="968523"/>
            <a:chExt cx="2238375" cy="1771650"/>
          </a:xfrm>
        </p:grpSpPr>
        <p:pic>
          <p:nvPicPr>
            <p:cNvPr id="15" name="Graphic 14">
              <a:extLst>
                <a:ext uri="{FF2B5EF4-FFF2-40B4-BE49-F238E27FC236}">
                  <a16:creationId xmlns:a16="http://schemas.microsoft.com/office/drawing/2014/main" id="{145C8D20-822A-4256-B8F8-5615D61B58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8357" y="968523"/>
              <a:ext cx="2238375" cy="1771650"/>
            </a:xfrm>
            <a:prstGeom prst="rect">
              <a:avLst/>
            </a:prstGeom>
          </p:spPr>
        </p:pic>
        <p:sp>
          <p:nvSpPr>
            <p:cNvPr id="16" name="Rectangle 15">
              <a:extLst>
                <a:ext uri="{FF2B5EF4-FFF2-40B4-BE49-F238E27FC236}">
                  <a16:creationId xmlns:a16="http://schemas.microsoft.com/office/drawing/2014/main" id="{1C18699E-55FB-4906-9E9A-333C3042E2C4}"/>
                </a:ext>
              </a:extLst>
            </p:cNvPr>
            <p:cNvSpPr/>
            <p:nvPr/>
          </p:nvSpPr>
          <p:spPr>
            <a:xfrm>
              <a:off x="3114403" y="968523"/>
              <a:ext cx="502329" cy="3406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Graphic 16">
            <a:extLst>
              <a:ext uri="{FF2B5EF4-FFF2-40B4-BE49-F238E27FC236}">
                <a16:creationId xmlns:a16="http://schemas.microsoft.com/office/drawing/2014/main" id="{899D5E22-48B9-4F11-9FED-5921DF1982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2697" y="2327581"/>
            <a:ext cx="3687614" cy="2734231"/>
          </a:xfrm>
          <a:prstGeom prst="rect">
            <a:avLst/>
          </a:prstGeom>
        </p:spPr>
      </p:pic>
      <p:pic>
        <p:nvPicPr>
          <p:cNvPr id="11" name="Picture 10">
            <a:extLst>
              <a:ext uri="{FF2B5EF4-FFF2-40B4-BE49-F238E27FC236}">
                <a16:creationId xmlns:a16="http://schemas.microsoft.com/office/drawing/2014/main" id="{AFB1D524-9705-4D7A-A279-34714016BA3A}"/>
              </a:ext>
            </a:extLst>
          </p:cNvPr>
          <p:cNvPicPr>
            <a:picLocks noChangeAspect="1"/>
          </p:cNvPicPr>
          <p:nvPr/>
        </p:nvPicPr>
        <p:blipFill rotWithShape="1">
          <a:blip r:embed="rId8"/>
          <a:srcRect t="6576" r="57160" b="35229"/>
          <a:stretch/>
        </p:blipFill>
        <p:spPr>
          <a:xfrm>
            <a:off x="55821" y="1364193"/>
            <a:ext cx="1447859" cy="1494436"/>
          </a:xfrm>
          <a:prstGeom prst="rect">
            <a:avLst/>
          </a:prstGeom>
        </p:spPr>
      </p:pic>
      <p:sp>
        <p:nvSpPr>
          <p:cNvPr id="19" name="TextBox 18">
            <a:extLst>
              <a:ext uri="{FF2B5EF4-FFF2-40B4-BE49-F238E27FC236}">
                <a16:creationId xmlns:a16="http://schemas.microsoft.com/office/drawing/2014/main" id="{A6473CE0-00FC-4D07-939F-F933F41A3C6B}"/>
              </a:ext>
            </a:extLst>
          </p:cNvPr>
          <p:cNvSpPr txBox="1"/>
          <p:nvPr/>
        </p:nvSpPr>
        <p:spPr>
          <a:xfrm>
            <a:off x="2698358" y="5643697"/>
            <a:ext cx="8355721" cy="707886"/>
          </a:xfrm>
          <a:prstGeom prst="rect">
            <a:avLst/>
          </a:prstGeom>
          <a:noFill/>
        </p:spPr>
        <p:txBody>
          <a:bodyPr wrap="square">
            <a:spAutoFit/>
          </a:bodyPr>
          <a:lstStyle/>
          <a:p>
            <a:r>
              <a:rPr lang="en-US" sz="2000" dirty="0">
                <a:solidFill>
                  <a:srgbClr val="0F416A"/>
                </a:solidFill>
                <a:latin typeface="Avenir Next" panose="020B0503020202020204"/>
                <a:ea typeface="DengXian" panose="02010600030101010101" pitchFamily="2" charset="-122"/>
              </a:rPr>
              <a:t>IT-pIL12-EP drives an increase in CD8</a:t>
            </a:r>
            <a:r>
              <a:rPr lang="en-US" sz="2000" baseline="30000" dirty="0">
                <a:solidFill>
                  <a:srgbClr val="0F416A"/>
                </a:solidFill>
                <a:latin typeface="Avenir Next" panose="020B0503020202020204"/>
                <a:ea typeface="DengXian" panose="02010600030101010101" pitchFamily="2" charset="-122"/>
              </a:rPr>
              <a:t>+</a:t>
            </a:r>
            <a:r>
              <a:rPr lang="en-US" sz="2000" dirty="0">
                <a:solidFill>
                  <a:srgbClr val="0F416A"/>
                </a:solidFill>
                <a:latin typeface="Avenir Next" panose="020B0503020202020204"/>
                <a:ea typeface="DengXian" panose="02010600030101010101" pitchFamily="2" charset="-122"/>
              </a:rPr>
              <a:t> T cells and M1 macrophage in both injected (primary lesion) and distal non-injected lesions (contralateral lesion).</a:t>
            </a:r>
            <a:endParaRPr lang="en-US" sz="2000" dirty="0">
              <a:solidFill>
                <a:srgbClr val="0F416A"/>
              </a:solidFill>
              <a:latin typeface="Avenir Next" panose="020B0503020202020204"/>
            </a:endParaRPr>
          </a:p>
        </p:txBody>
      </p:sp>
      <p:sp>
        <p:nvSpPr>
          <p:cNvPr id="2" name="TextBox 1">
            <a:extLst>
              <a:ext uri="{FF2B5EF4-FFF2-40B4-BE49-F238E27FC236}">
                <a16:creationId xmlns:a16="http://schemas.microsoft.com/office/drawing/2014/main" id="{F562B071-FA56-4D29-99CA-7CCA4546F80A}"/>
              </a:ext>
            </a:extLst>
          </p:cNvPr>
          <p:cNvSpPr txBox="1"/>
          <p:nvPr/>
        </p:nvSpPr>
        <p:spPr>
          <a:xfrm>
            <a:off x="8671560" y="2883736"/>
            <a:ext cx="179536" cy="523220"/>
          </a:xfrm>
          <a:prstGeom prst="rect">
            <a:avLst/>
          </a:prstGeom>
          <a:noFill/>
        </p:spPr>
        <p:txBody>
          <a:bodyPr wrap="none" lIns="0" rIns="0" rtlCol="0">
            <a:spAutoFit/>
          </a:bodyPr>
          <a:lstStyle/>
          <a:p>
            <a:r>
              <a:rPr lang="en-US" sz="2800" dirty="0">
                <a:solidFill>
                  <a:schemeClr val="bg1"/>
                </a:solidFill>
                <a:latin typeface="Calibri Light"/>
                <a:cs typeface="Calibri Light"/>
              </a:rPr>
              <a:t>*</a:t>
            </a:r>
          </a:p>
        </p:txBody>
      </p:sp>
      <p:sp>
        <p:nvSpPr>
          <p:cNvPr id="12" name="TextBox 11">
            <a:extLst>
              <a:ext uri="{FF2B5EF4-FFF2-40B4-BE49-F238E27FC236}">
                <a16:creationId xmlns:a16="http://schemas.microsoft.com/office/drawing/2014/main" id="{B55F4804-2994-4876-8266-1F48187152B8}"/>
              </a:ext>
            </a:extLst>
          </p:cNvPr>
          <p:cNvSpPr txBox="1"/>
          <p:nvPr/>
        </p:nvSpPr>
        <p:spPr>
          <a:xfrm>
            <a:off x="8669951" y="4195350"/>
            <a:ext cx="179536" cy="523220"/>
          </a:xfrm>
          <a:prstGeom prst="rect">
            <a:avLst/>
          </a:prstGeom>
          <a:noFill/>
        </p:spPr>
        <p:txBody>
          <a:bodyPr wrap="none" lIns="0" rIns="0" rtlCol="0">
            <a:spAutoFit/>
          </a:bodyPr>
          <a:lstStyle/>
          <a:p>
            <a:r>
              <a:rPr lang="en-US" sz="2800" dirty="0">
                <a:solidFill>
                  <a:schemeClr val="bg1"/>
                </a:solidFill>
                <a:latin typeface="Calibri Light"/>
                <a:cs typeface="Calibri Light"/>
              </a:rPr>
              <a:t>*</a:t>
            </a:r>
          </a:p>
        </p:txBody>
      </p:sp>
      <p:sp>
        <p:nvSpPr>
          <p:cNvPr id="18" name="TextBox 17">
            <a:extLst>
              <a:ext uri="{FF2B5EF4-FFF2-40B4-BE49-F238E27FC236}">
                <a16:creationId xmlns:a16="http://schemas.microsoft.com/office/drawing/2014/main" id="{51C95522-5421-464A-AA14-6779C796528C}"/>
              </a:ext>
            </a:extLst>
          </p:cNvPr>
          <p:cNvSpPr txBox="1"/>
          <p:nvPr/>
        </p:nvSpPr>
        <p:spPr>
          <a:xfrm>
            <a:off x="7352622" y="4059164"/>
            <a:ext cx="179536" cy="523220"/>
          </a:xfrm>
          <a:prstGeom prst="rect">
            <a:avLst/>
          </a:prstGeom>
          <a:noFill/>
        </p:spPr>
        <p:txBody>
          <a:bodyPr wrap="none" lIns="0" rIns="0" rtlCol="0">
            <a:spAutoFit/>
          </a:bodyPr>
          <a:lstStyle/>
          <a:p>
            <a:r>
              <a:rPr lang="en-US" sz="2800" dirty="0">
                <a:solidFill>
                  <a:schemeClr val="bg1"/>
                </a:solidFill>
                <a:latin typeface="Calibri Light"/>
                <a:cs typeface="Calibri Light"/>
              </a:rPr>
              <a:t>*</a:t>
            </a:r>
          </a:p>
        </p:txBody>
      </p:sp>
      <p:sp>
        <p:nvSpPr>
          <p:cNvPr id="20" name="TextBox 19">
            <a:extLst>
              <a:ext uri="{FF2B5EF4-FFF2-40B4-BE49-F238E27FC236}">
                <a16:creationId xmlns:a16="http://schemas.microsoft.com/office/drawing/2014/main" id="{0E249DE8-7C69-4B45-9653-5029A8ED5B63}"/>
              </a:ext>
            </a:extLst>
          </p:cNvPr>
          <p:cNvSpPr txBox="1"/>
          <p:nvPr/>
        </p:nvSpPr>
        <p:spPr>
          <a:xfrm>
            <a:off x="7354611" y="2815538"/>
            <a:ext cx="179536" cy="523220"/>
          </a:xfrm>
          <a:prstGeom prst="rect">
            <a:avLst/>
          </a:prstGeom>
          <a:noFill/>
        </p:spPr>
        <p:txBody>
          <a:bodyPr wrap="none" lIns="0" rIns="0" rtlCol="0">
            <a:spAutoFit/>
          </a:bodyPr>
          <a:lstStyle/>
          <a:p>
            <a:r>
              <a:rPr lang="en-US" sz="2800" dirty="0">
                <a:solidFill>
                  <a:schemeClr val="bg1"/>
                </a:solidFill>
                <a:latin typeface="Calibri Light"/>
                <a:cs typeface="Calibri Light"/>
              </a:rPr>
              <a:t>*</a:t>
            </a:r>
          </a:p>
        </p:txBody>
      </p:sp>
      <p:sp>
        <p:nvSpPr>
          <p:cNvPr id="21" name="TextBox 20">
            <a:extLst>
              <a:ext uri="{FF2B5EF4-FFF2-40B4-BE49-F238E27FC236}">
                <a16:creationId xmlns:a16="http://schemas.microsoft.com/office/drawing/2014/main" id="{FD490721-58E8-40AC-9FCC-E820489BF4B8}"/>
              </a:ext>
            </a:extLst>
          </p:cNvPr>
          <p:cNvSpPr txBox="1"/>
          <p:nvPr/>
        </p:nvSpPr>
        <p:spPr>
          <a:xfrm>
            <a:off x="9494197" y="3243674"/>
            <a:ext cx="153888" cy="461665"/>
          </a:xfrm>
          <a:prstGeom prst="rect">
            <a:avLst/>
          </a:prstGeom>
          <a:noFill/>
        </p:spPr>
        <p:txBody>
          <a:bodyPr wrap="none" lIns="0" rIns="0" rtlCol="0">
            <a:spAutoFit/>
          </a:bodyPr>
          <a:lstStyle/>
          <a:p>
            <a:r>
              <a:rPr lang="en-US" sz="2400" dirty="0">
                <a:solidFill>
                  <a:schemeClr val="bg1"/>
                </a:solidFill>
                <a:latin typeface="Calibri Light"/>
                <a:cs typeface="Calibri Light"/>
              </a:rPr>
              <a:t>*</a:t>
            </a:r>
          </a:p>
        </p:txBody>
      </p:sp>
      <p:sp>
        <p:nvSpPr>
          <p:cNvPr id="26" name="TextBox 25">
            <a:extLst>
              <a:ext uri="{FF2B5EF4-FFF2-40B4-BE49-F238E27FC236}">
                <a16:creationId xmlns:a16="http://schemas.microsoft.com/office/drawing/2014/main" id="{0D5696ED-339C-4A7F-9B43-B6533FE2FAD8}"/>
              </a:ext>
            </a:extLst>
          </p:cNvPr>
          <p:cNvSpPr txBox="1"/>
          <p:nvPr/>
        </p:nvSpPr>
        <p:spPr>
          <a:xfrm>
            <a:off x="7333773" y="3224551"/>
            <a:ext cx="179536" cy="523220"/>
          </a:xfrm>
          <a:prstGeom prst="rect">
            <a:avLst/>
          </a:prstGeom>
          <a:noFill/>
        </p:spPr>
        <p:txBody>
          <a:bodyPr wrap="none" lIns="0" rIns="0" rtlCol="0">
            <a:spAutoFit/>
          </a:bodyPr>
          <a:lstStyle/>
          <a:p>
            <a:r>
              <a:rPr lang="en-US" sz="2800" dirty="0">
                <a:solidFill>
                  <a:schemeClr val="accent5"/>
                </a:solidFill>
                <a:latin typeface="Calibri Light"/>
                <a:cs typeface="Calibri Light"/>
              </a:rPr>
              <a:t>*</a:t>
            </a:r>
          </a:p>
        </p:txBody>
      </p:sp>
      <p:sp>
        <p:nvSpPr>
          <p:cNvPr id="27" name="TextBox 26">
            <a:extLst>
              <a:ext uri="{FF2B5EF4-FFF2-40B4-BE49-F238E27FC236}">
                <a16:creationId xmlns:a16="http://schemas.microsoft.com/office/drawing/2014/main" id="{DF1312E4-94BC-4449-8EEA-DB9818555D7C}"/>
              </a:ext>
            </a:extLst>
          </p:cNvPr>
          <p:cNvSpPr txBox="1"/>
          <p:nvPr/>
        </p:nvSpPr>
        <p:spPr>
          <a:xfrm>
            <a:off x="8092693" y="2972641"/>
            <a:ext cx="179536" cy="523220"/>
          </a:xfrm>
          <a:prstGeom prst="rect">
            <a:avLst/>
          </a:prstGeom>
          <a:noFill/>
        </p:spPr>
        <p:txBody>
          <a:bodyPr wrap="none" lIns="0" rIns="0" rtlCol="0">
            <a:spAutoFit/>
          </a:bodyPr>
          <a:lstStyle/>
          <a:p>
            <a:r>
              <a:rPr lang="en-US" sz="2800" dirty="0">
                <a:solidFill>
                  <a:schemeClr val="accent5"/>
                </a:solidFill>
                <a:latin typeface="Calibri Light"/>
                <a:cs typeface="Calibri Light"/>
              </a:rPr>
              <a:t>*</a:t>
            </a:r>
          </a:p>
        </p:txBody>
      </p:sp>
      <p:sp>
        <p:nvSpPr>
          <p:cNvPr id="28" name="TextBox 27">
            <a:extLst>
              <a:ext uri="{FF2B5EF4-FFF2-40B4-BE49-F238E27FC236}">
                <a16:creationId xmlns:a16="http://schemas.microsoft.com/office/drawing/2014/main" id="{B3B62B28-E2B7-420D-AB06-5507DAED6EB4}"/>
              </a:ext>
            </a:extLst>
          </p:cNvPr>
          <p:cNvSpPr txBox="1"/>
          <p:nvPr/>
        </p:nvSpPr>
        <p:spPr>
          <a:xfrm>
            <a:off x="8181466" y="4538592"/>
            <a:ext cx="179536" cy="523220"/>
          </a:xfrm>
          <a:prstGeom prst="rect">
            <a:avLst/>
          </a:prstGeom>
          <a:noFill/>
        </p:spPr>
        <p:txBody>
          <a:bodyPr wrap="none" lIns="0" rIns="0" rtlCol="0">
            <a:spAutoFit/>
          </a:bodyPr>
          <a:lstStyle/>
          <a:p>
            <a:r>
              <a:rPr lang="en-US" sz="2800" dirty="0">
                <a:solidFill>
                  <a:schemeClr val="accent5"/>
                </a:solidFill>
                <a:latin typeface="Calibri Light"/>
                <a:cs typeface="Calibri Light"/>
              </a:rPr>
              <a:t>*</a:t>
            </a:r>
          </a:p>
        </p:txBody>
      </p:sp>
      <p:sp>
        <p:nvSpPr>
          <p:cNvPr id="29" name="TextBox 28">
            <a:extLst>
              <a:ext uri="{FF2B5EF4-FFF2-40B4-BE49-F238E27FC236}">
                <a16:creationId xmlns:a16="http://schemas.microsoft.com/office/drawing/2014/main" id="{91DE0685-FBCD-49F6-92FD-3C780A74B024}"/>
              </a:ext>
            </a:extLst>
          </p:cNvPr>
          <p:cNvSpPr txBox="1"/>
          <p:nvPr/>
        </p:nvSpPr>
        <p:spPr>
          <a:xfrm>
            <a:off x="7244005" y="4694862"/>
            <a:ext cx="179536" cy="523220"/>
          </a:xfrm>
          <a:prstGeom prst="rect">
            <a:avLst/>
          </a:prstGeom>
          <a:noFill/>
        </p:spPr>
        <p:txBody>
          <a:bodyPr wrap="none" lIns="0" rIns="0" rtlCol="0">
            <a:spAutoFit/>
          </a:bodyPr>
          <a:lstStyle/>
          <a:p>
            <a:r>
              <a:rPr lang="en-US" sz="2800" dirty="0">
                <a:solidFill>
                  <a:schemeClr val="accent5"/>
                </a:solidFill>
                <a:latin typeface="Calibri Light"/>
                <a:cs typeface="Calibri Light"/>
              </a:rPr>
              <a:t>*</a:t>
            </a:r>
          </a:p>
        </p:txBody>
      </p:sp>
      <p:sp>
        <p:nvSpPr>
          <p:cNvPr id="30" name="TextBox 29">
            <a:extLst>
              <a:ext uri="{FF2B5EF4-FFF2-40B4-BE49-F238E27FC236}">
                <a16:creationId xmlns:a16="http://schemas.microsoft.com/office/drawing/2014/main" id="{6ED36BD8-C980-4611-BE4D-EBFCB19053CF}"/>
              </a:ext>
            </a:extLst>
          </p:cNvPr>
          <p:cNvSpPr txBox="1"/>
          <p:nvPr/>
        </p:nvSpPr>
        <p:spPr>
          <a:xfrm>
            <a:off x="9489439" y="3551781"/>
            <a:ext cx="179536" cy="523220"/>
          </a:xfrm>
          <a:prstGeom prst="rect">
            <a:avLst/>
          </a:prstGeom>
          <a:noFill/>
        </p:spPr>
        <p:txBody>
          <a:bodyPr wrap="none" lIns="0" rIns="0" rtlCol="0">
            <a:spAutoFit/>
          </a:bodyPr>
          <a:lstStyle/>
          <a:p>
            <a:r>
              <a:rPr lang="en-US" sz="2800" dirty="0">
                <a:solidFill>
                  <a:schemeClr val="accent5"/>
                </a:solidFill>
                <a:latin typeface="Calibri Light"/>
                <a:cs typeface="Calibri Light"/>
              </a:rPr>
              <a:t>*</a:t>
            </a:r>
          </a:p>
        </p:txBody>
      </p:sp>
      <p:sp>
        <p:nvSpPr>
          <p:cNvPr id="22" name="TextBox 21">
            <a:extLst>
              <a:ext uri="{FF2B5EF4-FFF2-40B4-BE49-F238E27FC236}">
                <a16:creationId xmlns:a16="http://schemas.microsoft.com/office/drawing/2014/main" id="{136134DC-B4FA-4889-9908-D6E6B6E2C0F4}"/>
              </a:ext>
            </a:extLst>
          </p:cNvPr>
          <p:cNvSpPr txBox="1"/>
          <p:nvPr/>
        </p:nvSpPr>
        <p:spPr>
          <a:xfrm>
            <a:off x="9960555" y="6387152"/>
            <a:ext cx="2231445" cy="461665"/>
          </a:xfrm>
          <a:prstGeom prst="rect">
            <a:avLst/>
          </a:prstGeom>
          <a:solidFill>
            <a:schemeClr val="bg1"/>
          </a:solidFill>
        </p:spPr>
        <p:txBody>
          <a:bodyPr wrap="square" lIns="0" rIns="0" rtlCol="0">
            <a:spAutoFit/>
          </a:bodyPr>
          <a:lstStyle/>
          <a:p>
            <a:pPr>
              <a:defRPr/>
            </a:pPr>
            <a:r>
              <a:rPr kumimoji="0" lang="en-US" sz="1200" b="0" i="0" u="none" strike="noStrike" kern="1200" cap="none" spc="0" normalizeH="0" baseline="0" noProof="0" dirty="0">
                <a:ln>
                  <a:noFill/>
                </a:ln>
                <a:solidFill>
                  <a:srgbClr val="0C4B76"/>
                </a:solidFill>
                <a:effectLst/>
                <a:uLnTx/>
                <a:uFillTx/>
                <a:latin typeface="+mj-lt"/>
                <a:ea typeface="+mn-ea"/>
                <a:cs typeface="Calibri Light"/>
              </a:rPr>
              <a:t>Fernandez-</a:t>
            </a:r>
            <a:r>
              <a:rPr kumimoji="0" lang="en-US" sz="1200" b="0" i="0" u="none" strike="noStrike" kern="1200" cap="none" spc="0" normalizeH="0" baseline="0" noProof="0" dirty="0" err="1">
                <a:ln>
                  <a:noFill/>
                </a:ln>
                <a:solidFill>
                  <a:srgbClr val="0C4B76"/>
                </a:solidFill>
                <a:effectLst/>
                <a:uLnTx/>
                <a:uFillTx/>
                <a:latin typeface="+mj-lt"/>
                <a:ea typeface="+mn-ea"/>
                <a:cs typeface="Calibri Light"/>
              </a:rPr>
              <a:t>Peñas</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P. </a:t>
            </a:r>
            <a:r>
              <a:rPr kumimoji="0" lang="en-US" sz="1200" b="0" i="1" u="none" strike="noStrike" kern="1200" cap="none" spc="0" normalizeH="0" baseline="0" noProof="0" dirty="0">
                <a:ln>
                  <a:noFill/>
                </a:ln>
                <a:solidFill>
                  <a:srgbClr val="0C4B76"/>
                </a:solidFill>
                <a:effectLst/>
                <a:uLnTx/>
                <a:uFillTx/>
                <a:latin typeface="+mj-lt"/>
                <a:ea typeface="+mn-ea"/>
                <a:cs typeface="Calibri Light"/>
              </a:rPr>
              <a:t>et al</a:t>
            </a:r>
            <a:r>
              <a:rPr kumimoji="0" lang="en-US" sz="1200" b="0" i="0" u="none" strike="noStrike" kern="1200" cap="none" spc="0" normalizeH="0" baseline="0" noProof="0" dirty="0">
                <a:ln>
                  <a:noFill/>
                </a:ln>
                <a:solidFill>
                  <a:srgbClr val="0C4B76"/>
                </a:solidFill>
                <a:effectLst/>
                <a:uLnTx/>
                <a:uFillTx/>
                <a:latin typeface="+mj-lt"/>
                <a:ea typeface="+mn-ea"/>
                <a:cs typeface="Calibri Light"/>
              </a:rPr>
              <a:t>, SITC 2021</a:t>
            </a:r>
          </a:p>
          <a:p>
            <a:pPr>
              <a:defRPr/>
            </a:pPr>
            <a:r>
              <a:rPr lang="en-US" sz="1200" dirty="0">
                <a:solidFill>
                  <a:srgbClr val="0C4B76"/>
                </a:solidFill>
                <a:latin typeface="+mj-lt"/>
                <a:cs typeface="Calibri Light"/>
              </a:rPr>
              <a:t>Han M, et al AACR Sp. Conf. 2021</a:t>
            </a:r>
            <a:endParaRPr kumimoji="0" lang="en-US" sz="1200" b="0" i="0" u="none" strike="noStrike" kern="1200" cap="none" spc="0" normalizeH="0" baseline="0" noProof="0" dirty="0">
              <a:ln>
                <a:noFill/>
              </a:ln>
              <a:solidFill>
                <a:srgbClr val="0C4B76"/>
              </a:solidFill>
              <a:effectLst/>
              <a:uLnTx/>
              <a:uFillTx/>
              <a:latin typeface="+mj-lt"/>
              <a:ea typeface="+mn-ea"/>
              <a:cs typeface="Calibri Light"/>
            </a:endParaRPr>
          </a:p>
        </p:txBody>
      </p:sp>
    </p:spTree>
    <p:extLst>
      <p:ext uri="{BB962C8B-B14F-4D97-AF65-F5344CB8AC3E}">
        <p14:creationId xmlns:p14="http://schemas.microsoft.com/office/powerpoint/2010/main" val="3618063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E161-6630-1E45-BB62-87094435F86E}"/>
              </a:ext>
            </a:extLst>
          </p:cNvPr>
          <p:cNvSpPr>
            <a:spLocks noGrp="1"/>
          </p:cNvSpPr>
          <p:nvPr>
            <p:ph type="title"/>
          </p:nvPr>
        </p:nvSpPr>
        <p:spPr>
          <a:xfrm>
            <a:off x="1985823" y="2317319"/>
            <a:ext cx="8220353" cy="2223362"/>
          </a:xfrm>
        </p:spPr>
        <p:txBody>
          <a:bodyPr>
            <a:noAutofit/>
          </a:bodyPr>
          <a:lstStyle/>
          <a:p>
            <a:r>
              <a:rPr lang="en-US" sz="4400" cap="none" dirty="0">
                <a:latin typeface="Avenir Next" panose="020B0503020202020204"/>
              </a:rPr>
              <a:t>TAVO + anti-PD-1 in patients with stage III/IV melanoma who have confirmed anti-PD-1 progression </a:t>
            </a:r>
          </a:p>
        </p:txBody>
      </p:sp>
    </p:spTree>
    <p:extLst>
      <p:ext uri="{BB962C8B-B14F-4D97-AF65-F5344CB8AC3E}">
        <p14:creationId xmlns:p14="http://schemas.microsoft.com/office/powerpoint/2010/main" val="8609690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age Template Horizontal">
  <a:themeElements>
    <a:clrScheme name="ONCOSEC THEME_FINAL">
      <a:dk1>
        <a:sysClr val="windowText" lastClr="000000"/>
      </a:dk1>
      <a:lt1>
        <a:sysClr val="window" lastClr="FFFFFF"/>
      </a:lt1>
      <a:dk2>
        <a:srgbClr val="003460"/>
      </a:dk2>
      <a:lt2>
        <a:srgbClr val="B6BDBB"/>
      </a:lt2>
      <a:accent1>
        <a:srgbClr val="003460"/>
      </a:accent1>
      <a:accent2>
        <a:srgbClr val="FF9800"/>
      </a:accent2>
      <a:accent3>
        <a:srgbClr val="581771"/>
      </a:accent3>
      <a:accent4>
        <a:srgbClr val="0099E5"/>
      </a:accent4>
      <a:accent5>
        <a:srgbClr val="D13505"/>
      </a:accent5>
      <a:accent6>
        <a:srgbClr val="626B6C"/>
      </a:accent6>
      <a:hlink>
        <a:srgbClr val="00A9E0"/>
      </a:hlink>
      <a:folHlink>
        <a:srgbClr val="003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defRPr sz="1000" dirty="0" err="1">
            <a:solidFill>
              <a:srgbClr val="003C71"/>
            </a:solidFill>
            <a:latin typeface="Calibri Light"/>
            <a:cs typeface="Calibri Light"/>
          </a:defRPr>
        </a:defPPr>
      </a:lstStyle>
    </a:txDef>
  </a:objectDefaults>
  <a:extraClrSchemeLst/>
</a:theme>
</file>

<file path=ppt/theme/theme2.xml><?xml version="1.0" encoding="utf-8"?>
<a:theme xmlns:a="http://schemas.openxmlformats.org/drawingml/2006/main" name="Title Slide">
  <a:themeElements>
    <a:clrScheme name="OncoSec Theme Colors">
      <a:dk1>
        <a:sysClr val="windowText" lastClr="000000"/>
      </a:dk1>
      <a:lt1>
        <a:sysClr val="window" lastClr="FFFFFF"/>
      </a:lt1>
      <a:dk2>
        <a:srgbClr val="1F497D"/>
      </a:dk2>
      <a:lt2>
        <a:srgbClr val="EEECE1"/>
      </a:lt2>
      <a:accent1>
        <a:srgbClr val="5D285F"/>
      </a:accent1>
      <a:accent2>
        <a:srgbClr val="FFA300"/>
      </a:accent2>
      <a:accent3>
        <a:srgbClr val="003C71"/>
      </a:accent3>
      <a:accent4>
        <a:srgbClr val="00A9E0"/>
      </a:accent4>
      <a:accent5>
        <a:srgbClr val="E35205"/>
      </a:accent5>
      <a:accent6>
        <a:srgbClr val="707346"/>
      </a:accent6>
      <a:hlink>
        <a:srgbClr val="00A9E0"/>
      </a:hlink>
      <a:folHlink>
        <a:srgbClr val="003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itle Slide">
  <a:themeElements>
    <a:clrScheme name="OncoSec Theme Colors">
      <a:dk1>
        <a:sysClr val="windowText" lastClr="000000"/>
      </a:dk1>
      <a:lt1>
        <a:sysClr val="window" lastClr="FFFFFF"/>
      </a:lt1>
      <a:dk2>
        <a:srgbClr val="1F497D"/>
      </a:dk2>
      <a:lt2>
        <a:srgbClr val="EEECE1"/>
      </a:lt2>
      <a:accent1>
        <a:srgbClr val="5D285F"/>
      </a:accent1>
      <a:accent2>
        <a:srgbClr val="FFA300"/>
      </a:accent2>
      <a:accent3>
        <a:srgbClr val="003C71"/>
      </a:accent3>
      <a:accent4>
        <a:srgbClr val="00A9E0"/>
      </a:accent4>
      <a:accent5>
        <a:srgbClr val="E35205"/>
      </a:accent5>
      <a:accent6>
        <a:srgbClr val="707346"/>
      </a:accent6>
      <a:hlink>
        <a:srgbClr val="00A9E0"/>
      </a:hlink>
      <a:folHlink>
        <a:srgbClr val="003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itle Slide">
  <a:themeElements>
    <a:clrScheme name="OncoSec Theme Colors">
      <a:dk1>
        <a:sysClr val="windowText" lastClr="000000"/>
      </a:dk1>
      <a:lt1>
        <a:sysClr val="window" lastClr="FFFFFF"/>
      </a:lt1>
      <a:dk2>
        <a:srgbClr val="1F497D"/>
      </a:dk2>
      <a:lt2>
        <a:srgbClr val="EEECE1"/>
      </a:lt2>
      <a:accent1>
        <a:srgbClr val="5D285F"/>
      </a:accent1>
      <a:accent2>
        <a:srgbClr val="FFA300"/>
      </a:accent2>
      <a:accent3>
        <a:srgbClr val="003C71"/>
      </a:accent3>
      <a:accent4>
        <a:srgbClr val="00A9E0"/>
      </a:accent4>
      <a:accent5>
        <a:srgbClr val="E35205"/>
      </a:accent5>
      <a:accent6>
        <a:srgbClr val="707346"/>
      </a:accent6>
      <a:hlink>
        <a:srgbClr val="00A9E0"/>
      </a:hlink>
      <a:folHlink>
        <a:srgbClr val="003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7684EF5C6E0646A70E1E26FBDC7BC1" ma:contentTypeVersion="13" ma:contentTypeDescription="Create a new document." ma:contentTypeScope="" ma:versionID="ba273317333dae645cdd9607bc67421b">
  <xsd:schema xmlns:xsd="http://www.w3.org/2001/XMLSchema" xmlns:xs="http://www.w3.org/2001/XMLSchema" xmlns:p="http://schemas.microsoft.com/office/2006/metadata/properties" xmlns:ns3="002bf59a-a391-44b5-bf9d-2311d002d1c8" xmlns:ns4="6bfc3b2d-4aec-434e-8c0c-8b7cda9b08a3" targetNamespace="http://schemas.microsoft.com/office/2006/metadata/properties" ma:root="true" ma:fieldsID="fcc6cc9328e076f436b3cc88ad6a8168" ns3:_="" ns4:_="">
    <xsd:import namespace="002bf59a-a391-44b5-bf9d-2311d002d1c8"/>
    <xsd:import namespace="6bfc3b2d-4aec-434e-8c0c-8b7cda9b08a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2bf59a-a391-44b5-bf9d-2311d002d1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fc3b2d-4aec-434e-8c0c-8b7cda9b08a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BB8519-B138-4852-802A-DABC3F270F1C}">
  <ds:schemaRefs>
    <ds:schemaRef ds:uri="6bfc3b2d-4aec-434e-8c0c-8b7cda9b08a3"/>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002bf59a-a391-44b5-bf9d-2311d002d1c8"/>
    <ds:schemaRef ds:uri="http://www.w3.org/XML/1998/namespace"/>
  </ds:schemaRefs>
</ds:datastoreItem>
</file>

<file path=customXml/itemProps2.xml><?xml version="1.0" encoding="utf-8"?>
<ds:datastoreItem xmlns:ds="http://schemas.openxmlformats.org/officeDocument/2006/customXml" ds:itemID="{83C9216D-B399-4ADC-8FF0-9ABEF2A06F4A}">
  <ds:schemaRefs>
    <ds:schemaRef ds:uri="http://schemas.microsoft.com/sharepoint/v3/contenttype/forms"/>
  </ds:schemaRefs>
</ds:datastoreItem>
</file>

<file path=customXml/itemProps3.xml><?xml version="1.0" encoding="utf-8"?>
<ds:datastoreItem xmlns:ds="http://schemas.openxmlformats.org/officeDocument/2006/customXml" ds:itemID="{2B041601-7133-4B74-9E1F-6A113B9095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2bf59a-a391-44b5-bf9d-2311d002d1c8"/>
    <ds:schemaRef ds:uri="6bfc3b2d-4aec-434e-8c0c-8b7cda9b08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33856</TotalTime>
  <Words>2381</Words>
  <Application>Microsoft Office PowerPoint</Application>
  <PresentationFormat>Widescreen</PresentationFormat>
  <Paragraphs>444</Paragraphs>
  <Slides>28</Slides>
  <Notes>13</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2</vt:i4>
      </vt:variant>
      <vt:variant>
        <vt:lpstr>Slide Titles</vt:lpstr>
      </vt:variant>
      <vt:variant>
        <vt:i4>28</vt:i4>
      </vt:variant>
    </vt:vector>
  </HeadingPairs>
  <TitlesOfParts>
    <vt:vector size="46" baseType="lpstr">
      <vt:lpstr>Arial</vt:lpstr>
      <vt:lpstr>Arial Narrow</vt:lpstr>
      <vt:lpstr>Avenir Next</vt:lpstr>
      <vt:lpstr>Calibri</vt:lpstr>
      <vt:lpstr>Calibri Light</vt:lpstr>
      <vt:lpstr>Courier New</vt:lpstr>
      <vt:lpstr>Segoe UI</vt:lpstr>
      <vt:lpstr>Symbol</vt:lpstr>
      <vt:lpstr>Wingdings</vt:lpstr>
      <vt:lpstr>Page Template Horizontal</vt:lpstr>
      <vt:lpstr>Title Slide</vt:lpstr>
      <vt:lpstr>1_Title Slide</vt:lpstr>
      <vt:lpstr>Custom Design</vt:lpstr>
      <vt:lpstr>1_Custom Design</vt:lpstr>
      <vt:lpstr>2_Title Slide</vt:lpstr>
      <vt:lpstr>2_Custom Design</vt:lpstr>
      <vt:lpstr>think-cell Slide</vt:lpstr>
      <vt:lpstr>Prism 9</vt:lpstr>
      <vt:lpstr>PowerPoint Presentation</vt:lpstr>
      <vt:lpstr>OVERVIEW</vt:lpstr>
      <vt:lpstr>Non-Viral Gene Therapy Delivery System </vt:lpstr>
      <vt:lpstr>Non-Viral Gene Therapy Delivery System Payloads can be plasmid DNA or mRNA encoding cytokines, co-stimulatory molecules, antibodies, etc.</vt:lpstr>
      <vt:lpstr>PowerPoint Presentation</vt:lpstr>
      <vt:lpstr>PowerPoint Presentation</vt:lpstr>
      <vt:lpstr>PowerPoint Presentation</vt:lpstr>
      <vt:lpstr>PowerPoint Presentation</vt:lpstr>
      <vt:lpstr>TAVO + anti-PD-1 in patients with stage III/IV melanoma who have confirmed anti-PD-1 progression </vt:lpstr>
      <vt:lpstr>PowerPoint Presentation</vt:lpstr>
      <vt:lpstr>PowerPoint Presentation</vt:lpstr>
      <vt:lpstr>PHASE 2b: TAVO-EP + Pembrolizumab in R/R-Melanoma (KEYNOTE-695) Investigator-assessed best reduction in target lesions</vt:lpstr>
      <vt:lpstr>PHASE 2b: TAVO-EP + Pembrolizumab in R/R-Melanoma (KEYNOTE-695) Treated and untreated lesions in responding patients </vt:lpstr>
      <vt:lpstr>PHASE 2b: TAVO-EP + Pembrolizumab in R/R-Melanoma (KEYNOTE-695) Treatment-related adverse events in ≥5% of patients </vt:lpstr>
      <vt:lpstr>KEYNOTE-695: TAVO + Pembro can reshape the TME in responding patients</vt:lpstr>
      <vt:lpstr>KEYNOTE-695: Changes in peripheral phenotypes support immunity beyond the treated lesion</vt:lpstr>
      <vt:lpstr>KEYNOTE-695: Changes in peripheral phenotypes support immunity beyond the treated lesion</vt:lpstr>
      <vt:lpstr>KEYNOTE-695: Flare in patient associated with positive biomarker changes</vt:lpstr>
      <vt:lpstr>TAVO + anti-PD-1 in patients with unresectable or metastatic TNBC</vt:lpstr>
      <vt:lpstr>PowerPoint Presentation</vt:lpstr>
      <vt:lpstr>PHASE 2: TAVO-EP + Pembrolizumab in 2L+ and 1L TNBC (KEYNOTE-890) Study design and conduct</vt:lpstr>
      <vt:lpstr>KEYNOTE-890: Response of treatment-refractory chest wall lesion</vt:lpstr>
      <vt:lpstr>KEYNOTE-890: Update on Cohort 1 at SABCS 2021</vt:lpstr>
      <vt:lpstr>Beyond cutaneous indications: Evolving therapeutic platform for visceral tumors</vt:lpstr>
      <vt:lpstr>The Power of TAVO  for Visceral Lesions  (liver, GI, lung)</vt:lpstr>
      <vt:lpstr>ONCOSEC CATHETER VLA (concept)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Keir Loiacono</dc:creator>
  <cp:lastModifiedBy>Tahmeena Nizam</cp:lastModifiedBy>
  <cp:revision>772</cp:revision>
  <cp:lastPrinted>2019-10-08T17:47:38Z</cp:lastPrinted>
  <dcterms:created xsi:type="dcterms:W3CDTF">2018-11-16T21:44:32Z</dcterms:created>
  <dcterms:modified xsi:type="dcterms:W3CDTF">2021-12-03T18:48:06Z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12">
    <vt:lpwstr>38</vt:lpwstr>
  </property>
  <property fmtid="{D5CDD505-2E9C-101B-9397-08002B2CF9AE}" pid="3" name="ContentTypeId">
    <vt:lpwstr>0x010100F97684EF5C6E0646A70E1E26FBDC7BC1</vt:lpwstr>
  </property>
</Properties>
</file>